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notesMasterIdLst>
    <p:notesMasterId r:id="rId34"/>
  </p:notesMasterIdLst>
  <p:sldIdLst>
    <p:sldId id="257" r:id="rId2"/>
    <p:sldId id="372" r:id="rId3"/>
    <p:sldId id="343" r:id="rId4"/>
    <p:sldId id="339" r:id="rId5"/>
    <p:sldId id="340" r:id="rId6"/>
    <p:sldId id="346" r:id="rId7"/>
    <p:sldId id="347" r:id="rId8"/>
    <p:sldId id="380" r:id="rId9"/>
    <p:sldId id="367" r:id="rId10"/>
    <p:sldId id="349" r:id="rId11"/>
    <p:sldId id="375" r:id="rId12"/>
    <p:sldId id="353" r:id="rId13"/>
    <p:sldId id="348" r:id="rId14"/>
    <p:sldId id="301" r:id="rId15"/>
    <p:sldId id="357" r:id="rId16"/>
    <p:sldId id="356" r:id="rId17"/>
    <p:sldId id="303" r:id="rId18"/>
    <p:sldId id="376" r:id="rId19"/>
    <p:sldId id="374" r:id="rId20"/>
    <p:sldId id="360" r:id="rId21"/>
    <p:sldId id="358" r:id="rId22"/>
    <p:sldId id="359" r:id="rId23"/>
    <p:sldId id="384" r:id="rId24"/>
    <p:sldId id="362" r:id="rId25"/>
    <p:sldId id="385" r:id="rId26"/>
    <p:sldId id="364" r:id="rId27"/>
    <p:sldId id="365" r:id="rId28"/>
    <p:sldId id="284" r:id="rId29"/>
    <p:sldId id="299" r:id="rId30"/>
    <p:sldId id="373" r:id="rId31"/>
    <p:sldId id="386" r:id="rId32"/>
    <p:sldId id="371" r:id="rId33"/>
  </p:sldIdLst>
  <p:sldSz cx="9144000" cy="6858000" type="screen4x3"/>
  <p:notesSz cx="6858000" cy="9144000"/>
  <p:custShowLst>
    <p:custShow name="Presentazione personalizzata 1" id="0">
      <p:sldLst>
        <p:sld r:id="rId25"/>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2" clrIdx="0">
    <p:extLst>
      <p:ext uri="{19B8F6BF-5375-455C-9EA6-DF929625EA0E}">
        <p15:presenceInfo xmlns:p15="http://schemas.microsoft.com/office/powerpoint/2012/main" userId="Ute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3738" autoAdjust="0"/>
  </p:normalViewPr>
  <p:slideViewPr>
    <p:cSldViewPr>
      <p:cViewPr varScale="1">
        <p:scale>
          <a:sx n="53" d="100"/>
          <a:sy n="53" d="100"/>
        </p:scale>
        <p:origin x="451" y="29"/>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A4F84-27B4-42AC-9071-D91784713039}"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it-IT"/>
        </a:p>
      </dgm:t>
    </dgm:pt>
    <dgm:pt modelId="{FFD7F574-0587-446F-8E63-464DA543D970}">
      <dgm:prSet phldrT="[Testo]"/>
      <dgm:spPr/>
      <dgm:t>
        <a:bodyPr/>
        <a:lstStyle/>
        <a:p>
          <a:r>
            <a:rPr lang="it-IT" dirty="0"/>
            <a:t>1893</a:t>
          </a:r>
        </a:p>
      </dgm:t>
    </dgm:pt>
    <dgm:pt modelId="{5BF672F2-41AC-468D-9655-4FA9DB61A8A0}" type="parTrans" cxnId="{CB50CFF2-FC05-4E4E-9E27-C2C3E6C6A71C}">
      <dgm:prSet/>
      <dgm:spPr/>
      <dgm:t>
        <a:bodyPr/>
        <a:lstStyle/>
        <a:p>
          <a:endParaRPr lang="it-IT"/>
        </a:p>
      </dgm:t>
    </dgm:pt>
    <dgm:pt modelId="{8BEE6B20-7361-45EF-ABD7-9B0AC19BEF63}" type="sibTrans" cxnId="{CB50CFF2-FC05-4E4E-9E27-C2C3E6C6A71C}">
      <dgm:prSet/>
      <dgm:spPr/>
      <dgm:t>
        <a:bodyPr/>
        <a:lstStyle/>
        <a:p>
          <a:endParaRPr lang="it-IT"/>
        </a:p>
      </dgm:t>
    </dgm:pt>
    <dgm:pt modelId="{251A1D1B-5BCA-4E8F-B5E0-EE62D7AABAC2}">
      <dgm:prSet phldrT="[Testo]" custT="1"/>
      <dgm:spPr/>
      <dgm:t>
        <a:bodyPr/>
        <a:lstStyle/>
        <a:p>
          <a:r>
            <a:rPr lang="it-IT" sz="2400" dirty="0" err="1"/>
            <a:t>Bizzozzero</a:t>
          </a:r>
          <a:r>
            <a:rPr lang="it-IT" sz="2400" dirty="0"/>
            <a:t>: </a:t>
          </a:r>
          <a:r>
            <a:rPr lang="en-US" altLang="it-IT" sz="2400" dirty="0">
              <a:solidFill>
                <a:prstClr val="black"/>
              </a:solidFill>
            </a:rPr>
            <a:t>Spirochetes inhabiting The gastric glands of dogs</a:t>
          </a:r>
          <a:endParaRPr lang="it-IT" sz="2400" dirty="0"/>
        </a:p>
      </dgm:t>
    </dgm:pt>
    <dgm:pt modelId="{23A5EA1E-FDB3-4598-9062-496A2B6CD943}" type="parTrans" cxnId="{A7E81F1C-5B4A-4140-8295-F515605801D3}">
      <dgm:prSet/>
      <dgm:spPr/>
      <dgm:t>
        <a:bodyPr/>
        <a:lstStyle/>
        <a:p>
          <a:endParaRPr lang="it-IT"/>
        </a:p>
      </dgm:t>
    </dgm:pt>
    <dgm:pt modelId="{58B51746-1502-4836-9C75-779013BB61A6}" type="sibTrans" cxnId="{A7E81F1C-5B4A-4140-8295-F515605801D3}">
      <dgm:prSet/>
      <dgm:spPr/>
      <dgm:t>
        <a:bodyPr/>
        <a:lstStyle/>
        <a:p>
          <a:endParaRPr lang="it-IT"/>
        </a:p>
      </dgm:t>
    </dgm:pt>
    <dgm:pt modelId="{40964874-B31F-4FB4-958F-404787A5546A}">
      <dgm:prSet phldrT="[Testo]"/>
      <dgm:spPr/>
      <dgm:t>
        <a:bodyPr/>
        <a:lstStyle/>
        <a:p>
          <a:r>
            <a:rPr lang="it-IT" dirty="0"/>
            <a:t>1983</a:t>
          </a:r>
        </a:p>
      </dgm:t>
    </dgm:pt>
    <dgm:pt modelId="{3C893EDA-99B1-4148-9DDD-32DAA5F991EB}" type="parTrans" cxnId="{5876B315-32A6-479D-A357-C4CE9803F2FA}">
      <dgm:prSet/>
      <dgm:spPr/>
      <dgm:t>
        <a:bodyPr/>
        <a:lstStyle/>
        <a:p>
          <a:endParaRPr lang="it-IT"/>
        </a:p>
      </dgm:t>
    </dgm:pt>
    <dgm:pt modelId="{F9EF19E3-43CF-42C1-87FA-FDBCDCB5F644}" type="sibTrans" cxnId="{5876B315-32A6-479D-A357-C4CE9803F2FA}">
      <dgm:prSet/>
      <dgm:spPr/>
      <dgm:t>
        <a:bodyPr/>
        <a:lstStyle/>
        <a:p>
          <a:endParaRPr lang="it-IT"/>
        </a:p>
      </dgm:t>
    </dgm:pt>
    <dgm:pt modelId="{ECFB2F39-167B-4F5B-B394-6B380F0648B5}">
      <dgm:prSet phldrT="[Testo]" custT="1"/>
      <dgm:spPr/>
      <dgm:t>
        <a:bodyPr/>
        <a:lstStyle/>
        <a:p>
          <a:r>
            <a:rPr lang="it-IT" sz="2400" dirty="0"/>
            <a:t>Warren:</a:t>
          </a:r>
          <a:r>
            <a:rPr lang="en-US" altLang="it-IT" sz="2400" dirty="0">
              <a:solidFill>
                <a:prstClr val="black"/>
              </a:solidFill>
            </a:rPr>
            <a:t>Unidentified curved bacilli on gastric epithelium in active chronic gastritis (Lancet)</a:t>
          </a:r>
          <a:endParaRPr lang="it-IT" sz="2400" dirty="0"/>
        </a:p>
      </dgm:t>
    </dgm:pt>
    <dgm:pt modelId="{CD27138D-4AF2-4F91-A7F0-5378F080AEB3}" type="parTrans" cxnId="{22291EF8-6E2C-43E4-B89D-BE0E3F49395E}">
      <dgm:prSet/>
      <dgm:spPr/>
      <dgm:t>
        <a:bodyPr/>
        <a:lstStyle/>
        <a:p>
          <a:endParaRPr lang="it-IT"/>
        </a:p>
      </dgm:t>
    </dgm:pt>
    <dgm:pt modelId="{157810D3-F3CA-4154-AAD6-68A2F9F61E7E}" type="sibTrans" cxnId="{22291EF8-6E2C-43E4-B89D-BE0E3F49395E}">
      <dgm:prSet/>
      <dgm:spPr/>
      <dgm:t>
        <a:bodyPr/>
        <a:lstStyle/>
        <a:p>
          <a:endParaRPr lang="it-IT"/>
        </a:p>
      </dgm:t>
    </dgm:pt>
    <dgm:pt modelId="{E8655E0B-1CE6-4133-927A-DDB0C4B38E3A}">
      <dgm:prSet phldrT="[Testo]"/>
      <dgm:spPr/>
      <dgm:t>
        <a:bodyPr/>
        <a:lstStyle/>
        <a:p>
          <a:r>
            <a:rPr lang="it-IT" dirty="0"/>
            <a:t>2005</a:t>
          </a:r>
        </a:p>
      </dgm:t>
    </dgm:pt>
    <dgm:pt modelId="{E2C0D95F-FFD0-4A69-BEFC-E23E6016A28B}" type="parTrans" cxnId="{AEE88C6B-78E6-46B4-B442-7544F47D28F1}">
      <dgm:prSet/>
      <dgm:spPr/>
      <dgm:t>
        <a:bodyPr/>
        <a:lstStyle/>
        <a:p>
          <a:endParaRPr lang="it-IT"/>
        </a:p>
      </dgm:t>
    </dgm:pt>
    <dgm:pt modelId="{56B59066-6B6D-498F-98EE-9419F1FF8DF5}" type="sibTrans" cxnId="{AEE88C6B-78E6-46B4-B442-7544F47D28F1}">
      <dgm:prSet/>
      <dgm:spPr/>
      <dgm:t>
        <a:bodyPr/>
        <a:lstStyle/>
        <a:p>
          <a:endParaRPr lang="it-IT"/>
        </a:p>
      </dgm:t>
    </dgm:pt>
    <dgm:pt modelId="{37CAE5A5-5FDB-4209-9DB2-1DBED5386E43}">
      <dgm:prSet phldrT="[Testo]" custT="1"/>
      <dgm:spPr/>
      <dgm:t>
        <a:bodyPr/>
        <a:lstStyle/>
        <a:p>
          <a:r>
            <a:rPr lang="it-IT" sz="2400" dirty="0"/>
            <a:t>Nobel </a:t>
          </a:r>
          <a:r>
            <a:rPr lang="it-IT" sz="2400" dirty="0" err="1"/>
            <a:t>Prize</a:t>
          </a:r>
          <a:r>
            <a:rPr lang="it-IT" sz="2400" dirty="0"/>
            <a:t> to Warren &amp; Barry: HP </a:t>
          </a:r>
          <a:r>
            <a:rPr lang="fr-FR" altLang="it-IT" sz="2400" b="1" dirty="0" err="1">
              <a:solidFill>
                <a:prstClr val="black"/>
              </a:solidFill>
            </a:rPr>
            <a:t>role</a:t>
          </a:r>
          <a:r>
            <a:rPr lang="fr-FR" altLang="it-IT" sz="2400" b="1" dirty="0">
              <a:solidFill>
                <a:prstClr val="black"/>
              </a:solidFill>
            </a:rPr>
            <a:t> in </a:t>
          </a:r>
          <a:r>
            <a:rPr lang="fr-FR" altLang="it-IT" sz="2400" b="1" dirty="0" err="1">
              <a:solidFill>
                <a:prstClr val="black"/>
              </a:solidFill>
            </a:rPr>
            <a:t>gastritis</a:t>
          </a:r>
          <a:r>
            <a:rPr lang="fr-FR" altLang="it-IT" sz="2400" b="1" dirty="0">
              <a:solidFill>
                <a:prstClr val="black"/>
              </a:solidFill>
            </a:rPr>
            <a:t> and </a:t>
          </a:r>
          <a:r>
            <a:rPr lang="fr-FR" altLang="it-IT" sz="2400" b="1" dirty="0" err="1">
              <a:solidFill>
                <a:prstClr val="black"/>
              </a:solidFill>
            </a:rPr>
            <a:t>peptic</a:t>
          </a:r>
          <a:r>
            <a:rPr lang="fr-FR" altLang="it-IT" sz="2400" b="1" dirty="0">
              <a:solidFill>
                <a:prstClr val="black"/>
              </a:solidFill>
            </a:rPr>
            <a:t> </a:t>
          </a:r>
          <a:r>
            <a:rPr lang="fr-FR" altLang="it-IT" sz="2400" b="1" dirty="0" err="1">
              <a:solidFill>
                <a:prstClr val="black"/>
              </a:solidFill>
            </a:rPr>
            <a:t>ulcer</a:t>
          </a:r>
          <a:r>
            <a:rPr lang="fr-FR" altLang="it-IT" sz="2400" b="1" dirty="0">
              <a:solidFill>
                <a:prstClr val="black"/>
              </a:solidFill>
            </a:rPr>
            <a:t> </a:t>
          </a:r>
          <a:r>
            <a:rPr lang="fr-FR" altLang="it-IT" sz="2400" b="1" dirty="0" err="1">
              <a:solidFill>
                <a:prstClr val="black"/>
              </a:solidFill>
            </a:rPr>
            <a:t>disease</a:t>
          </a:r>
          <a:endParaRPr lang="it-IT" sz="2400" dirty="0"/>
        </a:p>
      </dgm:t>
    </dgm:pt>
    <dgm:pt modelId="{6393AB2D-1E99-4D83-83D9-BF78C5C41C40}" type="parTrans" cxnId="{630CF4D5-9583-4AC6-B6DF-EBDD01094CEA}">
      <dgm:prSet/>
      <dgm:spPr/>
      <dgm:t>
        <a:bodyPr/>
        <a:lstStyle/>
        <a:p>
          <a:endParaRPr lang="it-IT"/>
        </a:p>
      </dgm:t>
    </dgm:pt>
    <dgm:pt modelId="{E6120710-54D7-48D9-9BD0-DBC37CAEDF3D}" type="sibTrans" cxnId="{630CF4D5-9583-4AC6-B6DF-EBDD01094CEA}">
      <dgm:prSet/>
      <dgm:spPr/>
      <dgm:t>
        <a:bodyPr/>
        <a:lstStyle/>
        <a:p>
          <a:endParaRPr lang="it-IT"/>
        </a:p>
      </dgm:t>
    </dgm:pt>
    <dgm:pt modelId="{1DCD9C5C-6AE0-40D8-B8B1-B44864039EBC}" type="pres">
      <dgm:prSet presAssocID="{5B4A4F84-27B4-42AC-9071-D91784713039}" presName="linearFlow" presStyleCnt="0">
        <dgm:presLayoutVars>
          <dgm:dir/>
          <dgm:animLvl val="lvl"/>
          <dgm:resizeHandles val="exact"/>
        </dgm:presLayoutVars>
      </dgm:prSet>
      <dgm:spPr/>
    </dgm:pt>
    <dgm:pt modelId="{77555957-21B8-4626-9BBD-D80EF5029239}" type="pres">
      <dgm:prSet presAssocID="{FFD7F574-0587-446F-8E63-464DA543D970}" presName="composite" presStyleCnt="0"/>
      <dgm:spPr/>
    </dgm:pt>
    <dgm:pt modelId="{8EB9E853-358C-4E77-8C61-56C413C43DBD}" type="pres">
      <dgm:prSet presAssocID="{FFD7F574-0587-446F-8E63-464DA543D970}" presName="parentText" presStyleLbl="alignNode1" presStyleIdx="0" presStyleCnt="3">
        <dgm:presLayoutVars>
          <dgm:chMax val="1"/>
          <dgm:bulletEnabled val="1"/>
        </dgm:presLayoutVars>
      </dgm:prSet>
      <dgm:spPr/>
    </dgm:pt>
    <dgm:pt modelId="{3A71CD2A-B457-4561-B727-86450B7FA122}" type="pres">
      <dgm:prSet presAssocID="{FFD7F574-0587-446F-8E63-464DA543D970}" presName="descendantText" presStyleLbl="alignAcc1" presStyleIdx="0" presStyleCnt="3">
        <dgm:presLayoutVars>
          <dgm:bulletEnabled val="1"/>
        </dgm:presLayoutVars>
      </dgm:prSet>
      <dgm:spPr/>
    </dgm:pt>
    <dgm:pt modelId="{4837E848-F840-4E5D-951A-3767F5AB81A3}" type="pres">
      <dgm:prSet presAssocID="{8BEE6B20-7361-45EF-ABD7-9B0AC19BEF63}" presName="sp" presStyleCnt="0"/>
      <dgm:spPr/>
    </dgm:pt>
    <dgm:pt modelId="{3125364E-81BB-47D2-81D4-FD9E9ED2082A}" type="pres">
      <dgm:prSet presAssocID="{40964874-B31F-4FB4-958F-404787A5546A}" presName="composite" presStyleCnt="0"/>
      <dgm:spPr/>
    </dgm:pt>
    <dgm:pt modelId="{C371030A-3F82-4010-A763-0A7D417EE256}" type="pres">
      <dgm:prSet presAssocID="{40964874-B31F-4FB4-958F-404787A5546A}" presName="parentText" presStyleLbl="alignNode1" presStyleIdx="1" presStyleCnt="3">
        <dgm:presLayoutVars>
          <dgm:chMax val="1"/>
          <dgm:bulletEnabled val="1"/>
        </dgm:presLayoutVars>
      </dgm:prSet>
      <dgm:spPr/>
    </dgm:pt>
    <dgm:pt modelId="{33B0C8E1-AF5E-4818-8702-A5CC9C085874}" type="pres">
      <dgm:prSet presAssocID="{40964874-B31F-4FB4-958F-404787A5546A}" presName="descendantText" presStyleLbl="alignAcc1" presStyleIdx="1" presStyleCnt="3">
        <dgm:presLayoutVars>
          <dgm:bulletEnabled val="1"/>
        </dgm:presLayoutVars>
      </dgm:prSet>
      <dgm:spPr/>
    </dgm:pt>
    <dgm:pt modelId="{05B5CCD1-BE6E-49EB-BDCE-1BAAEFC71823}" type="pres">
      <dgm:prSet presAssocID="{F9EF19E3-43CF-42C1-87FA-FDBCDCB5F644}" presName="sp" presStyleCnt="0"/>
      <dgm:spPr/>
    </dgm:pt>
    <dgm:pt modelId="{5BB096D9-2559-4E31-9AD6-A0EA127FE831}" type="pres">
      <dgm:prSet presAssocID="{E8655E0B-1CE6-4133-927A-DDB0C4B38E3A}" presName="composite" presStyleCnt="0"/>
      <dgm:spPr/>
    </dgm:pt>
    <dgm:pt modelId="{5EDB63D1-AA7D-41EB-9710-62CCF97AAAE7}" type="pres">
      <dgm:prSet presAssocID="{E8655E0B-1CE6-4133-927A-DDB0C4B38E3A}" presName="parentText" presStyleLbl="alignNode1" presStyleIdx="2" presStyleCnt="3">
        <dgm:presLayoutVars>
          <dgm:chMax val="1"/>
          <dgm:bulletEnabled val="1"/>
        </dgm:presLayoutVars>
      </dgm:prSet>
      <dgm:spPr/>
    </dgm:pt>
    <dgm:pt modelId="{5AAAA520-2DE4-4E2B-B774-EFA97D07A637}" type="pres">
      <dgm:prSet presAssocID="{E8655E0B-1CE6-4133-927A-DDB0C4B38E3A}" presName="descendantText" presStyleLbl="alignAcc1" presStyleIdx="2" presStyleCnt="3">
        <dgm:presLayoutVars>
          <dgm:bulletEnabled val="1"/>
        </dgm:presLayoutVars>
      </dgm:prSet>
      <dgm:spPr/>
    </dgm:pt>
  </dgm:ptLst>
  <dgm:cxnLst>
    <dgm:cxn modelId="{79FE780D-9BDE-4FFF-A443-4748818D74BB}" type="presOf" srcId="{40964874-B31F-4FB4-958F-404787A5546A}" destId="{C371030A-3F82-4010-A763-0A7D417EE256}" srcOrd="0" destOrd="0" presId="urn:microsoft.com/office/officeart/2005/8/layout/chevron2"/>
    <dgm:cxn modelId="{5876B315-32A6-479D-A357-C4CE9803F2FA}" srcId="{5B4A4F84-27B4-42AC-9071-D91784713039}" destId="{40964874-B31F-4FB4-958F-404787A5546A}" srcOrd="1" destOrd="0" parTransId="{3C893EDA-99B1-4148-9DDD-32DAA5F991EB}" sibTransId="{F9EF19E3-43CF-42C1-87FA-FDBCDCB5F644}"/>
    <dgm:cxn modelId="{A7E81F1C-5B4A-4140-8295-F515605801D3}" srcId="{FFD7F574-0587-446F-8E63-464DA543D970}" destId="{251A1D1B-5BCA-4E8F-B5E0-EE62D7AABAC2}" srcOrd="0" destOrd="0" parTransId="{23A5EA1E-FDB3-4598-9062-496A2B6CD943}" sibTransId="{58B51746-1502-4836-9C75-779013BB61A6}"/>
    <dgm:cxn modelId="{89CF2A25-D0AF-40D9-82E7-FF97D51E9E1A}" type="presOf" srcId="{FFD7F574-0587-446F-8E63-464DA543D970}" destId="{8EB9E853-358C-4E77-8C61-56C413C43DBD}" srcOrd="0" destOrd="0" presId="urn:microsoft.com/office/officeart/2005/8/layout/chevron2"/>
    <dgm:cxn modelId="{8780765D-C97D-4E21-BCB7-A53FBDD64491}" type="presOf" srcId="{ECFB2F39-167B-4F5B-B394-6B380F0648B5}" destId="{33B0C8E1-AF5E-4818-8702-A5CC9C085874}" srcOrd="0" destOrd="0" presId="urn:microsoft.com/office/officeart/2005/8/layout/chevron2"/>
    <dgm:cxn modelId="{AEE88C6B-78E6-46B4-B442-7544F47D28F1}" srcId="{5B4A4F84-27B4-42AC-9071-D91784713039}" destId="{E8655E0B-1CE6-4133-927A-DDB0C4B38E3A}" srcOrd="2" destOrd="0" parTransId="{E2C0D95F-FFD0-4A69-BEFC-E23E6016A28B}" sibTransId="{56B59066-6B6D-498F-98EE-9419F1FF8DF5}"/>
    <dgm:cxn modelId="{7588FC55-6D8E-4753-8AC0-2F67CB645CC7}" type="presOf" srcId="{5B4A4F84-27B4-42AC-9071-D91784713039}" destId="{1DCD9C5C-6AE0-40D8-B8B1-B44864039EBC}" srcOrd="0" destOrd="0" presId="urn:microsoft.com/office/officeart/2005/8/layout/chevron2"/>
    <dgm:cxn modelId="{9C9B3599-1407-4CC6-BDB3-52A459600BEE}" type="presOf" srcId="{37CAE5A5-5FDB-4209-9DB2-1DBED5386E43}" destId="{5AAAA520-2DE4-4E2B-B774-EFA97D07A637}" srcOrd="0" destOrd="0" presId="urn:microsoft.com/office/officeart/2005/8/layout/chevron2"/>
    <dgm:cxn modelId="{DE2605A9-3120-4CF4-917B-461AD92FEFF3}" type="presOf" srcId="{E8655E0B-1CE6-4133-927A-DDB0C4B38E3A}" destId="{5EDB63D1-AA7D-41EB-9710-62CCF97AAAE7}" srcOrd="0" destOrd="0" presId="urn:microsoft.com/office/officeart/2005/8/layout/chevron2"/>
    <dgm:cxn modelId="{630CF4D5-9583-4AC6-B6DF-EBDD01094CEA}" srcId="{E8655E0B-1CE6-4133-927A-DDB0C4B38E3A}" destId="{37CAE5A5-5FDB-4209-9DB2-1DBED5386E43}" srcOrd="0" destOrd="0" parTransId="{6393AB2D-1E99-4D83-83D9-BF78C5C41C40}" sibTransId="{E6120710-54D7-48D9-9BD0-DBC37CAEDF3D}"/>
    <dgm:cxn modelId="{10B3FBE3-BEDA-4FD5-9D6A-5977045C8CEC}" type="presOf" srcId="{251A1D1B-5BCA-4E8F-B5E0-EE62D7AABAC2}" destId="{3A71CD2A-B457-4561-B727-86450B7FA122}" srcOrd="0" destOrd="0" presId="urn:microsoft.com/office/officeart/2005/8/layout/chevron2"/>
    <dgm:cxn modelId="{CB50CFF2-FC05-4E4E-9E27-C2C3E6C6A71C}" srcId="{5B4A4F84-27B4-42AC-9071-D91784713039}" destId="{FFD7F574-0587-446F-8E63-464DA543D970}" srcOrd="0" destOrd="0" parTransId="{5BF672F2-41AC-468D-9655-4FA9DB61A8A0}" sibTransId="{8BEE6B20-7361-45EF-ABD7-9B0AC19BEF63}"/>
    <dgm:cxn modelId="{22291EF8-6E2C-43E4-B89D-BE0E3F49395E}" srcId="{40964874-B31F-4FB4-958F-404787A5546A}" destId="{ECFB2F39-167B-4F5B-B394-6B380F0648B5}" srcOrd="0" destOrd="0" parTransId="{CD27138D-4AF2-4F91-A7F0-5378F080AEB3}" sibTransId="{157810D3-F3CA-4154-AAD6-68A2F9F61E7E}"/>
    <dgm:cxn modelId="{63C3393B-FBF7-4C3F-A185-9F7DD939D4D4}" type="presParOf" srcId="{1DCD9C5C-6AE0-40D8-B8B1-B44864039EBC}" destId="{77555957-21B8-4626-9BBD-D80EF5029239}" srcOrd="0" destOrd="0" presId="urn:microsoft.com/office/officeart/2005/8/layout/chevron2"/>
    <dgm:cxn modelId="{47BF168D-7CF8-4D0D-B0AC-7226D150B97C}" type="presParOf" srcId="{77555957-21B8-4626-9BBD-D80EF5029239}" destId="{8EB9E853-358C-4E77-8C61-56C413C43DBD}" srcOrd="0" destOrd="0" presId="urn:microsoft.com/office/officeart/2005/8/layout/chevron2"/>
    <dgm:cxn modelId="{D289A343-A2A1-4E43-9052-9C8457F1B714}" type="presParOf" srcId="{77555957-21B8-4626-9BBD-D80EF5029239}" destId="{3A71CD2A-B457-4561-B727-86450B7FA122}" srcOrd="1" destOrd="0" presId="urn:microsoft.com/office/officeart/2005/8/layout/chevron2"/>
    <dgm:cxn modelId="{D3EF69E2-671D-49D5-A5EE-0AE131E17E6F}" type="presParOf" srcId="{1DCD9C5C-6AE0-40D8-B8B1-B44864039EBC}" destId="{4837E848-F840-4E5D-951A-3767F5AB81A3}" srcOrd="1" destOrd="0" presId="urn:microsoft.com/office/officeart/2005/8/layout/chevron2"/>
    <dgm:cxn modelId="{E6EA0651-36AC-4D11-9B31-1DF4C54AFFEC}" type="presParOf" srcId="{1DCD9C5C-6AE0-40D8-B8B1-B44864039EBC}" destId="{3125364E-81BB-47D2-81D4-FD9E9ED2082A}" srcOrd="2" destOrd="0" presId="urn:microsoft.com/office/officeart/2005/8/layout/chevron2"/>
    <dgm:cxn modelId="{CCE68F12-33B0-41C7-8DA9-BA1F70CDF14E}" type="presParOf" srcId="{3125364E-81BB-47D2-81D4-FD9E9ED2082A}" destId="{C371030A-3F82-4010-A763-0A7D417EE256}" srcOrd="0" destOrd="0" presId="urn:microsoft.com/office/officeart/2005/8/layout/chevron2"/>
    <dgm:cxn modelId="{08CE4F59-50FB-4B21-92E4-1191E052CF25}" type="presParOf" srcId="{3125364E-81BB-47D2-81D4-FD9E9ED2082A}" destId="{33B0C8E1-AF5E-4818-8702-A5CC9C085874}" srcOrd="1" destOrd="0" presId="urn:microsoft.com/office/officeart/2005/8/layout/chevron2"/>
    <dgm:cxn modelId="{B510F413-837A-4ECC-AD08-1470E2E7D758}" type="presParOf" srcId="{1DCD9C5C-6AE0-40D8-B8B1-B44864039EBC}" destId="{05B5CCD1-BE6E-49EB-BDCE-1BAAEFC71823}" srcOrd="3" destOrd="0" presId="urn:microsoft.com/office/officeart/2005/8/layout/chevron2"/>
    <dgm:cxn modelId="{A1271C61-F798-4A92-B34B-A63724DC6120}" type="presParOf" srcId="{1DCD9C5C-6AE0-40D8-B8B1-B44864039EBC}" destId="{5BB096D9-2559-4E31-9AD6-A0EA127FE831}" srcOrd="4" destOrd="0" presId="urn:microsoft.com/office/officeart/2005/8/layout/chevron2"/>
    <dgm:cxn modelId="{122FA4EF-D0A4-4AD2-B92C-24C47602A28B}" type="presParOf" srcId="{5BB096D9-2559-4E31-9AD6-A0EA127FE831}" destId="{5EDB63D1-AA7D-41EB-9710-62CCF97AAAE7}" srcOrd="0" destOrd="0" presId="urn:microsoft.com/office/officeart/2005/8/layout/chevron2"/>
    <dgm:cxn modelId="{A7A854F9-77BA-48F8-8443-692BF419FC6D}" type="presParOf" srcId="{5BB096D9-2559-4E31-9AD6-A0EA127FE831}" destId="{5AAAA520-2DE4-4E2B-B774-EFA97D07A6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E853-358C-4E77-8C61-56C413C43DBD}">
      <dsp:nvSpPr>
        <dsp:cNvPr id="0" name=""/>
        <dsp:cNvSpPr/>
      </dsp:nvSpPr>
      <dsp:spPr>
        <a:xfrm rot="5400000">
          <a:off x="-292602" y="293819"/>
          <a:ext cx="1950685" cy="1365479"/>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it-IT" sz="3800" kern="1200" dirty="0"/>
            <a:t>1893</a:t>
          </a:r>
        </a:p>
      </dsp:txBody>
      <dsp:txXfrm rot="-5400000">
        <a:off x="2" y="683956"/>
        <a:ext cx="1365479" cy="585206"/>
      </dsp:txXfrm>
    </dsp:sp>
    <dsp:sp modelId="{3A71CD2A-B457-4561-B727-86450B7FA122}">
      <dsp:nvSpPr>
        <dsp:cNvPr id="0" name=""/>
        <dsp:cNvSpPr/>
      </dsp:nvSpPr>
      <dsp:spPr>
        <a:xfrm rot="5400000">
          <a:off x="4009207" y="-2642510"/>
          <a:ext cx="1267945" cy="6555400"/>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err="1"/>
            <a:t>Bizzozzero</a:t>
          </a:r>
          <a:r>
            <a:rPr lang="it-IT" sz="2400" kern="1200" dirty="0"/>
            <a:t>: </a:t>
          </a:r>
          <a:r>
            <a:rPr lang="en-US" altLang="it-IT" sz="2400" kern="1200" dirty="0">
              <a:solidFill>
                <a:prstClr val="black"/>
              </a:solidFill>
            </a:rPr>
            <a:t>Spirochetes inhabiting The gastric glands of dogs</a:t>
          </a:r>
          <a:endParaRPr lang="it-IT" sz="2400" kern="1200" dirty="0"/>
        </a:p>
      </dsp:txBody>
      <dsp:txXfrm rot="-5400000">
        <a:off x="1365480" y="63113"/>
        <a:ext cx="6493504" cy="1144153"/>
      </dsp:txXfrm>
    </dsp:sp>
    <dsp:sp modelId="{C371030A-3F82-4010-A763-0A7D417EE256}">
      <dsp:nvSpPr>
        <dsp:cNvPr id="0" name=""/>
        <dsp:cNvSpPr/>
      </dsp:nvSpPr>
      <dsp:spPr>
        <a:xfrm rot="5400000">
          <a:off x="-292602" y="2053564"/>
          <a:ext cx="1950685" cy="1365479"/>
        </a:xfrm>
        <a:prstGeom prst="chevron">
          <a:avLst/>
        </a:prstGeom>
        <a:solidFill>
          <a:schemeClr val="accent3">
            <a:hueOff val="4927703"/>
            <a:satOff val="-26639"/>
            <a:lumOff val="-980"/>
            <a:alphaOff val="0"/>
          </a:schemeClr>
        </a:solidFill>
        <a:ln w="19050" cap="flat" cmpd="sng" algn="ctr">
          <a:solidFill>
            <a:schemeClr val="accent3">
              <a:hueOff val="4927703"/>
              <a:satOff val="-2663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it-IT" sz="3800" kern="1200" dirty="0"/>
            <a:t>1983</a:t>
          </a:r>
        </a:p>
      </dsp:txBody>
      <dsp:txXfrm rot="-5400000">
        <a:off x="2" y="2443701"/>
        <a:ext cx="1365479" cy="585206"/>
      </dsp:txXfrm>
    </dsp:sp>
    <dsp:sp modelId="{33B0C8E1-AF5E-4818-8702-A5CC9C085874}">
      <dsp:nvSpPr>
        <dsp:cNvPr id="0" name=""/>
        <dsp:cNvSpPr/>
      </dsp:nvSpPr>
      <dsp:spPr>
        <a:xfrm rot="5400000">
          <a:off x="4009207" y="-882766"/>
          <a:ext cx="1267945" cy="6555400"/>
        </a:xfrm>
        <a:prstGeom prst="round2SameRect">
          <a:avLst/>
        </a:prstGeom>
        <a:solidFill>
          <a:schemeClr val="lt1">
            <a:alpha val="90000"/>
            <a:hueOff val="0"/>
            <a:satOff val="0"/>
            <a:lumOff val="0"/>
            <a:alphaOff val="0"/>
          </a:schemeClr>
        </a:solidFill>
        <a:ln w="19050" cap="flat" cmpd="sng" algn="ctr">
          <a:solidFill>
            <a:schemeClr val="accent3">
              <a:hueOff val="4927703"/>
              <a:satOff val="-26639"/>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a:t>Warren:</a:t>
          </a:r>
          <a:r>
            <a:rPr lang="en-US" altLang="it-IT" sz="2400" kern="1200" dirty="0">
              <a:solidFill>
                <a:prstClr val="black"/>
              </a:solidFill>
            </a:rPr>
            <a:t>Unidentified curved bacilli on gastric epithelium in active chronic gastritis (Lancet)</a:t>
          </a:r>
          <a:endParaRPr lang="it-IT" sz="2400" kern="1200" dirty="0"/>
        </a:p>
      </dsp:txBody>
      <dsp:txXfrm rot="-5400000">
        <a:off x="1365480" y="1822857"/>
        <a:ext cx="6493504" cy="1144153"/>
      </dsp:txXfrm>
    </dsp:sp>
    <dsp:sp modelId="{5EDB63D1-AA7D-41EB-9710-62CCF97AAAE7}">
      <dsp:nvSpPr>
        <dsp:cNvPr id="0" name=""/>
        <dsp:cNvSpPr/>
      </dsp:nvSpPr>
      <dsp:spPr>
        <a:xfrm rot="5400000">
          <a:off x="-292602" y="3813308"/>
          <a:ext cx="1950685" cy="1365479"/>
        </a:xfrm>
        <a:prstGeom prst="chevron">
          <a:avLst/>
        </a:prstGeom>
        <a:solidFill>
          <a:schemeClr val="accent3">
            <a:hueOff val="9855406"/>
            <a:satOff val="-53278"/>
            <a:lumOff val="-1961"/>
            <a:alphaOff val="0"/>
          </a:schemeClr>
        </a:solidFill>
        <a:ln w="19050" cap="flat" cmpd="sng" algn="ctr">
          <a:solidFill>
            <a:schemeClr val="accent3">
              <a:hueOff val="9855406"/>
              <a:satOff val="-53278"/>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it-IT" sz="3800" kern="1200" dirty="0"/>
            <a:t>2005</a:t>
          </a:r>
        </a:p>
      </dsp:txBody>
      <dsp:txXfrm rot="-5400000">
        <a:off x="2" y="4203445"/>
        <a:ext cx="1365479" cy="585206"/>
      </dsp:txXfrm>
    </dsp:sp>
    <dsp:sp modelId="{5AAAA520-2DE4-4E2B-B774-EFA97D07A637}">
      <dsp:nvSpPr>
        <dsp:cNvPr id="0" name=""/>
        <dsp:cNvSpPr/>
      </dsp:nvSpPr>
      <dsp:spPr>
        <a:xfrm rot="5400000">
          <a:off x="4009207" y="876978"/>
          <a:ext cx="1267945" cy="6555400"/>
        </a:xfrm>
        <a:prstGeom prst="round2SameRect">
          <a:avLst/>
        </a:prstGeom>
        <a:solidFill>
          <a:schemeClr val="lt1">
            <a:alpha val="90000"/>
            <a:hueOff val="0"/>
            <a:satOff val="0"/>
            <a:lumOff val="0"/>
            <a:alphaOff val="0"/>
          </a:schemeClr>
        </a:solidFill>
        <a:ln w="19050" cap="flat" cmpd="sng" algn="ctr">
          <a:solidFill>
            <a:schemeClr val="accent3">
              <a:hueOff val="9855406"/>
              <a:satOff val="-53278"/>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a:t>Nobel </a:t>
          </a:r>
          <a:r>
            <a:rPr lang="it-IT" sz="2400" kern="1200" dirty="0" err="1"/>
            <a:t>Prize</a:t>
          </a:r>
          <a:r>
            <a:rPr lang="it-IT" sz="2400" kern="1200" dirty="0"/>
            <a:t> to Warren &amp; Barry: HP </a:t>
          </a:r>
          <a:r>
            <a:rPr lang="fr-FR" altLang="it-IT" sz="2400" b="1" kern="1200" dirty="0" err="1">
              <a:solidFill>
                <a:prstClr val="black"/>
              </a:solidFill>
            </a:rPr>
            <a:t>role</a:t>
          </a:r>
          <a:r>
            <a:rPr lang="fr-FR" altLang="it-IT" sz="2400" b="1" kern="1200" dirty="0">
              <a:solidFill>
                <a:prstClr val="black"/>
              </a:solidFill>
            </a:rPr>
            <a:t> in </a:t>
          </a:r>
          <a:r>
            <a:rPr lang="fr-FR" altLang="it-IT" sz="2400" b="1" kern="1200" dirty="0" err="1">
              <a:solidFill>
                <a:prstClr val="black"/>
              </a:solidFill>
            </a:rPr>
            <a:t>gastritis</a:t>
          </a:r>
          <a:r>
            <a:rPr lang="fr-FR" altLang="it-IT" sz="2400" b="1" kern="1200" dirty="0">
              <a:solidFill>
                <a:prstClr val="black"/>
              </a:solidFill>
            </a:rPr>
            <a:t> and </a:t>
          </a:r>
          <a:r>
            <a:rPr lang="fr-FR" altLang="it-IT" sz="2400" b="1" kern="1200" dirty="0" err="1">
              <a:solidFill>
                <a:prstClr val="black"/>
              </a:solidFill>
            </a:rPr>
            <a:t>peptic</a:t>
          </a:r>
          <a:r>
            <a:rPr lang="fr-FR" altLang="it-IT" sz="2400" b="1" kern="1200" dirty="0">
              <a:solidFill>
                <a:prstClr val="black"/>
              </a:solidFill>
            </a:rPr>
            <a:t> </a:t>
          </a:r>
          <a:r>
            <a:rPr lang="fr-FR" altLang="it-IT" sz="2400" b="1" kern="1200" dirty="0" err="1">
              <a:solidFill>
                <a:prstClr val="black"/>
              </a:solidFill>
            </a:rPr>
            <a:t>ulcer</a:t>
          </a:r>
          <a:r>
            <a:rPr lang="fr-FR" altLang="it-IT" sz="2400" b="1" kern="1200" dirty="0">
              <a:solidFill>
                <a:prstClr val="black"/>
              </a:solidFill>
            </a:rPr>
            <a:t> </a:t>
          </a:r>
          <a:r>
            <a:rPr lang="fr-FR" altLang="it-IT" sz="2400" b="1" kern="1200" dirty="0" err="1">
              <a:solidFill>
                <a:prstClr val="black"/>
              </a:solidFill>
            </a:rPr>
            <a:t>disease</a:t>
          </a:r>
          <a:endParaRPr lang="it-IT" sz="2400" kern="1200" dirty="0"/>
        </a:p>
      </dsp:txBody>
      <dsp:txXfrm rot="-5400000">
        <a:off x="1365480" y="3582601"/>
        <a:ext cx="6493504" cy="11441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E818E-A45D-49E9-A991-5930E6690C84}" type="datetimeFigureOut">
              <a:rPr lang="it-IT" smtClean="0"/>
              <a:pPr/>
              <a:t>11/04/2018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DD6E2-B8D4-49D8-A5C6-296D67703E57}" type="slidenum">
              <a:rPr lang="it-IT" smtClean="0"/>
              <a:pPr/>
              <a:t>‹N›</a:t>
            </a:fld>
            <a:endParaRPr lang="it-IT"/>
          </a:p>
        </p:txBody>
      </p:sp>
    </p:spTree>
    <p:extLst>
      <p:ext uri="{BB962C8B-B14F-4D97-AF65-F5344CB8AC3E}">
        <p14:creationId xmlns:p14="http://schemas.microsoft.com/office/powerpoint/2010/main" val="377555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7E6D47D-56D9-4DC6-8331-62504C66EC98}" type="slidenum">
              <a:rPr lang="it-IT" altLang="it-IT" smtClean="0">
                <a:solidFill>
                  <a:prstClr val="black"/>
                </a:solidFill>
              </a:rPr>
              <a:pPr eaLnBrk="1" hangingPunct="1">
                <a:spcBef>
                  <a:spcPct val="0"/>
                </a:spcBef>
              </a:pPr>
              <a:t>1</a:t>
            </a:fld>
            <a:endParaRPr lang="it-IT" altLang="it-IT">
              <a:solidFill>
                <a:prstClr val="black"/>
              </a:solidFill>
            </a:endParaRPr>
          </a:p>
        </p:txBody>
      </p:sp>
    </p:spTree>
    <p:extLst>
      <p:ext uri="{BB962C8B-B14F-4D97-AF65-F5344CB8AC3E}">
        <p14:creationId xmlns:p14="http://schemas.microsoft.com/office/powerpoint/2010/main" val="117596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 name="Segnaposto numero diapositiva 3"/>
          <p:cNvSpPr>
            <a:spLocks noGrp="1"/>
          </p:cNvSpPr>
          <p:nvPr>
            <p:ph type="sldNum" sz="quarter" idx="5"/>
          </p:nvPr>
        </p:nvSpPr>
        <p:spPr/>
        <p:txBody>
          <a:bodyPr/>
          <a:lstStyle/>
          <a:p>
            <a:pPr>
              <a:defRPr/>
            </a:pPr>
            <a:fld id="{47333EF2-E0A3-4371-8611-D097436AF84C}" type="slidenum">
              <a:rPr lang="it-IT" smtClean="0"/>
              <a:pPr>
                <a:defRPr/>
              </a:pPr>
              <a:t>15</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 name="Segnaposto numero diapositiva 3"/>
          <p:cNvSpPr>
            <a:spLocks noGrp="1"/>
          </p:cNvSpPr>
          <p:nvPr>
            <p:ph type="sldNum" sz="quarter" idx="5"/>
          </p:nvPr>
        </p:nvSpPr>
        <p:spPr/>
        <p:txBody>
          <a:bodyPr/>
          <a:lstStyle/>
          <a:p>
            <a:pPr>
              <a:defRPr/>
            </a:pPr>
            <a:fld id="{47333EF2-E0A3-4371-8611-D097436AF84C}" type="slidenum">
              <a:rPr lang="it-IT" smtClean="0"/>
              <a:pPr>
                <a:defRPr/>
              </a:pPr>
              <a:t>16</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 name="Segnaposto numero diapositiva 3"/>
          <p:cNvSpPr>
            <a:spLocks noGrp="1"/>
          </p:cNvSpPr>
          <p:nvPr>
            <p:ph type="sldNum" sz="quarter" idx="5"/>
          </p:nvPr>
        </p:nvSpPr>
        <p:spPr/>
        <p:txBody>
          <a:bodyPr/>
          <a:lstStyle/>
          <a:p>
            <a:pPr>
              <a:defRPr/>
            </a:pPr>
            <a:fld id="{47333EF2-E0A3-4371-8611-D097436AF84C}" type="slidenum">
              <a:rPr lang="it-IT" smtClean="0"/>
              <a:pPr>
                <a:defRPr/>
              </a:pPr>
              <a:t>20</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0BDD6E2-B8D4-49D8-A5C6-296D67703E57}" type="slidenum">
              <a:rPr lang="it-IT" smtClean="0"/>
              <a:pPr/>
              <a:t>21</a:t>
            </a:fld>
            <a:endParaRPr lang="it-IT"/>
          </a:p>
        </p:txBody>
      </p:sp>
    </p:spTree>
    <p:extLst>
      <p:ext uri="{BB962C8B-B14F-4D97-AF65-F5344CB8AC3E}">
        <p14:creationId xmlns:p14="http://schemas.microsoft.com/office/powerpoint/2010/main" val="268904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 name="Segnaposto numero diapositiva 3"/>
          <p:cNvSpPr>
            <a:spLocks noGrp="1"/>
          </p:cNvSpPr>
          <p:nvPr>
            <p:ph type="sldNum" sz="quarter" idx="5"/>
          </p:nvPr>
        </p:nvSpPr>
        <p:spPr/>
        <p:txBody>
          <a:bodyPr/>
          <a:lstStyle/>
          <a:p>
            <a:pPr>
              <a:defRPr/>
            </a:pPr>
            <a:fld id="{47333EF2-E0A3-4371-8611-D097436AF84C}" type="slidenum">
              <a:rPr lang="it-IT" smtClean="0"/>
              <a:pPr>
                <a:defRPr/>
              </a:pPr>
              <a:t>22</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 name="Segnaposto numero diapositiva 3"/>
          <p:cNvSpPr>
            <a:spLocks noGrp="1"/>
          </p:cNvSpPr>
          <p:nvPr>
            <p:ph type="sldNum" sz="quarter" idx="5"/>
          </p:nvPr>
        </p:nvSpPr>
        <p:spPr/>
        <p:txBody>
          <a:bodyPr/>
          <a:lstStyle/>
          <a:p>
            <a:pPr>
              <a:defRPr/>
            </a:pPr>
            <a:fld id="{47333EF2-E0A3-4371-8611-D097436AF84C}" type="slidenum">
              <a:rPr lang="it-IT" smtClean="0"/>
              <a:pPr>
                <a:defRPr/>
              </a:pPr>
              <a:t>24</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 name="Segnaposto numero diapositiva 3"/>
          <p:cNvSpPr>
            <a:spLocks noGrp="1"/>
          </p:cNvSpPr>
          <p:nvPr>
            <p:ph type="sldNum" sz="quarter" idx="5"/>
          </p:nvPr>
        </p:nvSpPr>
        <p:spPr/>
        <p:txBody>
          <a:bodyPr/>
          <a:lstStyle/>
          <a:p>
            <a:pPr>
              <a:defRPr/>
            </a:pPr>
            <a:fld id="{47333EF2-E0A3-4371-8611-D097436AF84C}" type="slidenum">
              <a:rPr lang="it-IT" smtClean="0"/>
              <a:pPr>
                <a:defRPr/>
              </a:pPr>
              <a:t>26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 name="Segnaposto numero diapositiva 3"/>
          <p:cNvSpPr>
            <a:spLocks noGrp="1"/>
          </p:cNvSpPr>
          <p:nvPr>
            <p:ph type="sldNum" sz="quarter" idx="5"/>
          </p:nvPr>
        </p:nvSpPr>
        <p:spPr/>
        <p:txBody>
          <a:bodyPr/>
          <a:lstStyle/>
          <a:p>
            <a:pPr>
              <a:defRPr/>
            </a:pPr>
            <a:fld id="{47333EF2-E0A3-4371-8611-D097436AF84C}" type="slidenum">
              <a:rPr lang="it-IT" smtClean="0"/>
              <a:pPr>
                <a:defRPr/>
              </a:pPr>
              <a:t>27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E8A2B09-984F-40E6-BDEE-853D7B2453C5}"/>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7408D3-DEE9-4D2C-BE09-4BA94292610D}" type="slidenum">
              <a:rPr lang="it-IT" altLang="it-IT"/>
              <a:pPr eaLnBrk="1" hangingPunct="1"/>
              <a:t>28</a:t>
            </a:fld>
            <a:endParaRPr lang="it-IT" altLang="it-IT"/>
          </a:p>
        </p:txBody>
      </p:sp>
      <p:sp>
        <p:nvSpPr>
          <p:cNvPr id="32771" name="Rectangle 2">
            <a:extLst>
              <a:ext uri="{FF2B5EF4-FFF2-40B4-BE49-F238E27FC236}">
                <a16:creationId xmlns:a16="http://schemas.microsoft.com/office/drawing/2014/main" id="{2BF097F5-22DF-4871-95B8-108400A12E4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97BF7D3-1CFD-49E3-8882-93F9B97126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29876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0BDD6E2-B8D4-49D8-A5C6-296D67703E57}" type="slidenum">
              <a:rPr lang="it-IT" smtClean="0"/>
              <a:pPr/>
              <a:t>3</a:t>
            </a:fld>
            <a:endParaRPr lang="it-IT"/>
          </a:p>
        </p:txBody>
      </p:sp>
    </p:spTree>
    <p:extLst>
      <p:ext uri="{BB962C8B-B14F-4D97-AF65-F5344CB8AC3E}">
        <p14:creationId xmlns:p14="http://schemas.microsoft.com/office/powerpoint/2010/main" val="279365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Helicobacter pylori is one of the most prevalent global pathogens and </a:t>
            </a:r>
            <a:r>
              <a:rPr lang="en-US" sz="1200" b="0" i="0" u="none" strike="noStrike" kern="1200" baseline="0" dirty="0" err="1">
                <a:solidFill>
                  <a:schemeClr val="tx1"/>
                </a:solidFill>
                <a:latin typeface="+mn-lt"/>
                <a:ea typeface="+mn-ea"/>
                <a:cs typeface="+mn-cs"/>
              </a:rPr>
              <a:t>colonises</a:t>
            </a:r>
            <a:r>
              <a:rPr lang="en-US" sz="1200" b="0" i="0" u="none" strike="noStrike" kern="1200" baseline="0" dirty="0">
                <a:solidFill>
                  <a:schemeClr val="tx1"/>
                </a:solidFill>
                <a:latin typeface="+mn-lt"/>
                <a:ea typeface="+mn-ea"/>
                <a:cs typeface="+mn-cs"/>
              </a:rPr>
              <a:t> an estimated 50% of the world’s </a:t>
            </a:r>
            <a:r>
              <a:rPr lang="it-IT" sz="1200" b="0" i="0" u="none" strike="noStrike" kern="1200" baseline="0" dirty="0" err="1">
                <a:solidFill>
                  <a:schemeClr val="tx1"/>
                </a:solidFill>
                <a:latin typeface="+mn-lt"/>
                <a:ea typeface="+mn-ea"/>
                <a:cs typeface="+mn-cs"/>
              </a:rPr>
              <a:t>population</a:t>
            </a:r>
            <a:r>
              <a:rPr lang="it-I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Infection with H. pylori occurs worldwide, but there are substantial geographic differences in the prevalence of infection both within and between countries. Multiple studies have demonstrated that low socioeconomic status is associated with increased risk of H. pylori infection. Additionally, an age-related cohort effect has been observed with prevalence of infection increasing with age. Within Europe, H. pylori prevalence rates range from 11% in Sweden to 60.3% in Spain. In China, H. pylori prevalence has been reported as high as</a:t>
            </a:r>
          </a:p>
          <a:p>
            <a:r>
              <a:rPr lang="en-US" sz="1200" b="0" i="0" u="none" strike="noStrike" kern="1200" baseline="0" dirty="0">
                <a:solidFill>
                  <a:schemeClr val="tx1"/>
                </a:solidFill>
                <a:latin typeface="+mn-lt"/>
                <a:ea typeface="+mn-ea"/>
                <a:cs typeface="+mn-cs"/>
              </a:rPr>
              <a:t>83.4%.35 Additionally, many countries such as China, Japan and Bulgaria have experienced an overall increase in the prevalence of H. pylori infection over the last 20 years (Figure 1).</a:t>
            </a:r>
            <a:endParaRPr lang="it-IT" altLang="it-IT" dirty="0"/>
          </a:p>
        </p:txBody>
      </p:sp>
      <p:sp>
        <p:nvSpPr>
          <p:cNvPr id="4" name="Segnaposto numero diapositiva 3"/>
          <p:cNvSpPr>
            <a:spLocks noGrp="1"/>
          </p:cNvSpPr>
          <p:nvPr>
            <p:ph type="sldNum" sz="quarter" idx="5"/>
          </p:nvPr>
        </p:nvSpPr>
        <p:spPr/>
        <p:txBody>
          <a:bodyPr/>
          <a:lstStyle/>
          <a:p>
            <a:pPr>
              <a:defRPr/>
            </a:pPr>
            <a:fld id="{1AD26100-1994-4871-8DE2-E3BDAEF80142}" type="slidenum">
              <a:rPr lang="it-IT">
                <a:solidFill>
                  <a:prstClr val="black"/>
                </a:solidFill>
              </a:rPr>
              <a:pPr>
                <a:defRPr/>
              </a:pPr>
              <a:t>4</a:t>
            </a:fld>
            <a:endParaRPr lang="it-IT">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In several articles, transient </a:t>
            </a:r>
            <a:r>
              <a:rPr lang="en-US" sz="1200" b="0" i="1" u="none" strike="noStrike" kern="1200" baseline="0" dirty="0">
                <a:solidFill>
                  <a:schemeClr val="tx1"/>
                </a:solidFill>
                <a:latin typeface="+mn-lt"/>
                <a:ea typeface="+mn-ea"/>
                <a:cs typeface="+mn-cs"/>
              </a:rPr>
              <a:t>H. pylori </a:t>
            </a:r>
            <a:r>
              <a:rPr lang="en-US" sz="1200" b="0" i="0" u="none" strike="noStrike" kern="1200" baseline="0" dirty="0">
                <a:solidFill>
                  <a:schemeClr val="tx1"/>
                </a:solidFill>
                <a:latin typeface="+mn-lt"/>
                <a:ea typeface="+mn-ea"/>
                <a:cs typeface="+mn-cs"/>
              </a:rPr>
              <a:t>infections were reported in childhood. </a:t>
            </a:r>
            <a:r>
              <a:rPr lang="en-US" sz="1200" b="0" i="0" u="none" strike="noStrike" kern="1200" baseline="0" dirty="0" err="1">
                <a:solidFill>
                  <a:schemeClr val="tx1"/>
                </a:solidFill>
                <a:latin typeface="+mn-lt"/>
                <a:ea typeface="+mn-ea"/>
                <a:cs typeface="+mn-cs"/>
              </a:rPr>
              <a:t>O’Ryan</a:t>
            </a:r>
            <a:r>
              <a:rPr lang="en-US" sz="1200" b="0" i="0" u="none" strike="noStrike" kern="1200" baseline="0" dirty="0">
                <a:solidFill>
                  <a:schemeClr val="tx1"/>
                </a:solidFill>
                <a:latin typeface="+mn-lt"/>
                <a:ea typeface="+mn-ea"/>
                <a:cs typeface="+mn-cs"/>
              </a:rPr>
              <a:t> et al.15 evaluated factors associated with persistent or transient infection among 332 Chilean asymptomatic children. The evaluation was conducted every 3 months using SAT. One-third had at least one positive SAT by age 3, with 20% overall persistence. Compared to transient infections, persistence was associated with an</a:t>
            </a:r>
          </a:p>
          <a:p>
            <a:r>
              <a:rPr lang="en-US" sz="1200" b="0" i="0" u="none" strike="noStrike" kern="1200" baseline="0" dirty="0">
                <a:solidFill>
                  <a:schemeClr val="tx1"/>
                </a:solidFill>
                <a:latin typeface="+mn-lt"/>
                <a:ea typeface="+mn-ea"/>
                <a:cs typeface="+mn-cs"/>
              </a:rPr>
              <a:t>earlier age of acquisition, more household members, decreased duration of breastfeeding, and </a:t>
            </a:r>
            <a:r>
              <a:rPr lang="en-US" sz="1200" b="0" i="0" u="none" strike="noStrike" kern="1200" baseline="0" dirty="0" err="1">
                <a:solidFill>
                  <a:schemeClr val="tx1"/>
                </a:solidFill>
                <a:latin typeface="+mn-lt"/>
                <a:ea typeface="+mn-ea"/>
                <a:cs typeface="+mn-cs"/>
              </a:rPr>
              <a:t>nonsecretor</a:t>
            </a:r>
            <a:r>
              <a:rPr lang="en-US" sz="1200" b="0" i="0" u="none" strike="noStrike" kern="1200" baseline="0" dirty="0">
                <a:solidFill>
                  <a:schemeClr val="tx1"/>
                </a:solidFill>
                <a:latin typeface="+mn-lt"/>
                <a:ea typeface="+mn-ea"/>
                <a:cs typeface="+mn-cs"/>
              </a:rPr>
              <a:t> status. </a:t>
            </a:r>
            <a:r>
              <a:rPr lang="en-US" sz="1200" b="0" i="0" u="none" strike="noStrike" kern="1200" baseline="0" dirty="0" err="1">
                <a:solidFill>
                  <a:schemeClr val="tx1"/>
                </a:solidFill>
                <a:latin typeface="+mn-lt"/>
                <a:ea typeface="+mn-ea"/>
                <a:cs typeface="+mn-cs"/>
              </a:rPr>
              <a:t>CagA</a:t>
            </a:r>
            <a:r>
              <a:rPr lang="en-US" sz="1200" b="0" i="0" u="none" strike="noStrike" kern="1200" baseline="0" dirty="0">
                <a:solidFill>
                  <a:schemeClr val="tx1"/>
                </a:solidFill>
                <a:latin typeface="+mn-lt"/>
                <a:ea typeface="+mn-ea"/>
                <a:cs typeface="+mn-cs"/>
              </a:rPr>
              <a:t>-positive</a:t>
            </a:r>
          </a:p>
          <a:p>
            <a:r>
              <a:rPr lang="it-IT" sz="1200" b="0" i="0" u="none" strike="noStrike" kern="1200" baseline="0" dirty="0" err="1">
                <a:solidFill>
                  <a:schemeClr val="tx1"/>
                </a:solidFill>
                <a:latin typeface="+mn-lt"/>
                <a:ea typeface="+mn-ea"/>
                <a:cs typeface="+mn-cs"/>
              </a:rPr>
              <a:t>Strains</a:t>
            </a:r>
            <a:r>
              <a:rPr lang="it-IT" sz="1200" b="0" i="0" u="none" strike="noStrike" kern="1200" baseline="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were </a:t>
            </a:r>
            <a:r>
              <a:rPr lang="en-US" sz="1200" b="0" i="0" u="none" strike="noStrike" kern="1200" baseline="0" dirty="0">
                <a:solidFill>
                  <a:schemeClr val="tx1"/>
                </a:solidFill>
                <a:latin typeface="+mn-lt"/>
                <a:ea typeface="+mn-ea"/>
                <a:cs typeface="+mn-cs"/>
              </a:rPr>
              <a:t>more common in persistent infections.</a:t>
            </a:r>
            <a:endParaRPr lang="it-IT" altLang="it-IT" dirty="0"/>
          </a:p>
        </p:txBody>
      </p:sp>
      <p:sp>
        <p:nvSpPr>
          <p:cNvPr id="4" name="Segnaposto numero diapositiva 3"/>
          <p:cNvSpPr>
            <a:spLocks noGrp="1"/>
          </p:cNvSpPr>
          <p:nvPr>
            <p:ph type="sldNum" sz="quarter" idx="5"/>
          </p:nvPr>
        </p:nvSpPr>
        <p:spPr/>
        <p:txBody>
          <a:bodyPr/>
          <a:lstStyle/>
          <a:p>
            <a:pPr>
              <a:defRPr/>
            </a:pPr>
            <a:fld id="{1AD26100-1994-4871-8DE2-E3BDAEF80142}" type="slidenum">
              <a:rPr lang="it-IT">
                <a:solidFill>
                  <a:prstClr val="black"/>
                </a:solidFill>
              </a:rPr>
              <a:pPr>
                <a:defRPr/>
              </a:pPr>
              <a:t>5</a:t>
            </a:fld>
            <a:endParaRPr lang="it-IT">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C79B12-3C97-48B3-8B85-C140DAF42CAE}" type="slidenum">
              <a:rPr lang="en-US"/>
              <a:pPr>
                <a:defRPr/>
              </a:pPr>
              <a:t>6</a:t>
            </a:fld>
            <a:endParaRPr lang="en-US"/>
          </a:p>
        </p:txBody>
      </p:sp>
      <p:sp>
        <p:nvSpPr>
          <p:cNvPr id="51203" name="Rectangle 2"/>
          <p:cNvSpPr>
            <a:spLocks noGrp="1" noRot="1" noChangeAspect="1" noChangeArrowheads="1" noTextEdit="1"/>
          </p:cNvSpPr>
          <p:nvPr>
            <p:ph type="sldImg"/>
          </p:nvPr>
        </p:nvSpPr>
        <p:spPr bwMode="auto">
          <a:xfrm>
            <a:off x="1339850" y="914400"/>
            <a:ext cx="4178300" cy="3135313"/>
          </a:xfrm>
          <a:solidFill>
            <a:srgbClr val="FFFFFF"/>
          </a:solidFill>
          <a:ln>
            <a:solidFill>
              <a:srgbClr val="000000"/>
            </a:solidFill>
            <a:miter lim="800000"/>
            <a:headEnd/>
            <a:tailEnd/>
          </a:ln>
        </p:spPr>
      </p:sp>
      <p:sp>
        <p:nvSpPr>
          <p:cNvPr id="51204" name="Text Box 3"/>
          <p:cNvSpPr>
            <a:spLocks noGrp="1" noChangeArrowheads="1"/>
          </p:cNvSpPr>
          <p:nvPr>
            <p:ph type="body" idx="1"/>
          </p:nvPr>
        </p:nvSpPr>
        <p:spPr bwMode="auto">
          <a:xfrm>
            <a:off x="1046163" y="4352925"/>
            <a:ext cx="4770437" cy="496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215900" indent="-215900" defTabSz="457200">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it-IT" sz="1600">
                <a:cs typeface="Lucida Sans Unicode" pitchFamily="34" charset="0"/>
              </a:rPr>
              <a:t>Natural </a:t>
            </a:r>
            <a:r>
              <a:rPr lang="en-GB" altLang="it-IT" sz="1600" dirty="0">
                <a:cs typeface="Lucida Sans Unicode" pitchFamily="34" charset="0"/>
              </a:rPr>
              <a:t>History of Helicobacter pylori Infection. H. pylori is usually acquired in childhood. Acute H. pylori infection causes transient </a:t>
            </a:r>
            <a:r>
              <a:rPr lang="en-GB" altLang="it-IT" sz="1600" dirty="0" err="1">
                <a:cs typeface="Lucida Sans Unicode" pitchFamily="34" charset="0"/>
              </a:rPr>
              <a:t>hypochlorhydria</a:t>
            </a:r>
            <a:r>
              <a:rPr lang="en-GB" altLang="it-IT" sz="1600" dirty="0">
                <a:cs typeface="Lucida Sans Unicode" pitchFamily="34" charset="0"/>
              </a:rPr>
              <a:t> and is rarely diagnosed. Chronic gastritis will develop in </a:t>
            </a:r>
            <a:r>
              <a:rPr lang="en-GB" altLang="it-IT" sz="1600">
                <a:cs typeface="Lucida Sans Unicode" pitchFamily="34" charset="0"/>
              </a:rPr>
              <a:t>virtually all</a:t>
            </a:r>
          </a:p>
          <a:p>
            <a:pPr marL="215900" indent="-215900" defTabSz="457200">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it-IT" sz="1600">
                <a:cs typeface="Lucida Sans Unicode" pitchFamily="34" charset="0"/>
              </a:rPr>
              <a:t>persistently </a:t>
            </a:r>
            <a:r>
              <a:rPr lang="en-GB" altLang="it-IT" sz="1600" dirty="0">
                <a:cs typeface="Lucida Sans Unicode" pitchFamily="34" charset="0"/>
              </a:rPr>
              <a:t>colonized persons, but 80 to 90 percent will never have symptoms. The further clinical course is highly variable and depends on bacterial and host factors. Patients with higher acid output are likely </a:t>
            </a:r>
            <a:r>
              <a:rPr lang="en-GB" altLang="it-IT" sz="1600">
                <a:cs typeface="Lucida Sans Unicode" pitchFamily="34" charset="0"/>
              </a:rPr>
              <a:t>to have</a:t>
            </a:r>
          </a:p>
          <a:p>
            <a:pPr marL="215900" indent="-215900" defTabSz="457200">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it-IT" sz="1600">
                <a:cs typeface="Lucida Sans Unicode" pitchFamily="34" charset="0"/>
              </a:rPr>
              <a:t>antral-predominant </a:t>
            </a:r>
            <a:r>
              <a:rPr lang="en-GB" altLang="it-IT" sz="1600" dirty="0">
                <a:cs typeface="Lucida Sans Unicode" pitchFamily="34" charset="0"/>
              </a:rPr>
              <a:t>gastritis, which predisposes them to duodenal ulcers. Patients with lower acid output are more likely to have gastritis in the body of the stomach, which predisposes them to gastric ulcer </a:t>
            </a:r>
            <a:r>
              <a:rPr lang="en-GB" altLang="it-IT" sz="1600">
                <a:cs typeface="Lucida Sans Unicode" pitchFamily="34" charset="0"/>
              </a:rPr>
              <a:t>and can</a:t>
            </a:r>
          </a:p>
          <a:p>
            <a:pPr marL="215900" indent="-215900" defTabSz="457200">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it-IT" sz="1600">
                <a:cs typeface="Lucida Sans Unicode" pitchFamily="34" charset="0"/>
              </a:rPr>
              <a:t>initiate </a:t>
            </a:r>
            <a:r>
              <a:rPr lang="en-GB" altLang="it-IT" sz="1600" dirty="0">
                <a:cs typeface="Lucida Sans Unicode" pitchFamily="34" charset="0"/>
              </a:rPr>
              <a:t>a sequence of events that, in rare cases, leads to gastric carcinoma. H. pylori infection induces the formation of mucosa-associated lymphoid tissue (MALT) in the gastric mucosa. Malignant lymphoma </a:t>
            </a:r>
            <a:r>
              <a:rPr lang="en-GB" altLang="it-IT" sz="1600">
                <a:cs typeface="Lucida Sans Unicode" pitchFamily="34" charset="0"/>
              </a:rPr>
              <a:t>arising from</a:t>
            </a:r>
          </a:p>
          <a:p>
            <a:pPr marL="215900" indent="-215900" defTabSz="457200">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it-IT" sz="1600">
                <a:cs typeface="Lucida Sans Unicode" pitchFamily="34" charset="0"/>
              </a:rPr>
              <a:t>such </a:t>
            </a:r>
            <a:r>
              <a:rPr lang="en-GB" altLang="it-IT" sz="1600" dirty="0">
                <a:cs typeface="Lucida Sans Unicode" pitchFamily="34" charset="0"/>
              </a:rPr>
              <a:t>acquired mucosa-associated lymphoid tissue is another rare complication of H. pylori infection.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err="1"/>
              <a:t>Nodular</a:t>
            </a:r>
            <a:r>
              <a:rPr lang="it-IT" altLang="it-IT" dirty="0"/>
              <a:t> </a:t>
            </a:r>
            <a:r>
              <a:rPr lang="it-IT" altLang="it-IT" dirty="0" err="1"/>
              <a:t>gastritis</a:t>
            </a:r>
            <a:r>
              <a:rPr lang="it-IT" altLang="it-IT" dirty="0"/>
              <a:t> (NG) </a:t>
            </a:r>
            <a:r>
              <a:rPr lang="it-IT" altLang="it-IT" dirty="0" err="1"/>
              <a:t>is</a:t>
            </a:r>
            <a:r>
              <a:rPr lang="it-IT" altLang="it-IT" dirty="0"/>
              <a:t> a </a:t>
            </a:r>
            <a:r>
              <a:rPr lang="it-IT" altLang="it-IT" dirty="0" err="1"/>
              <a:t>form</a:t>
            </a:r>
            <a:r>
              <a:rPr lang="it-IT" altLang="it-IT" dirty="0"/>
              <a:t> of </a:t>
            </a:r>
            <a:r>
              <a:rPr lang="it-IT" altLang="it-IT" dirty="0" err="1"/>
              <a:t>chronic</a:t>
            </a:r>
            <a:r>
              <a:rPr lang="it-IT" altLang="it-IT" dirty="0"/>
              <a:t> </a:t>
            </a:r>
            <a:r>
              <a:rPr lang="it-IT" altLang="it-IT" dirty="0" err="1"/>
              <a:t>gastritis</a:t>
            </a:r>
            <a:r>
              <a:rPr lang="it-IT" altLang="it-IT" dirty="0"/>
              <a:t> with moderate </a:t>
            </a:r>
            <a:r>
              <a:rPr lang="it-IT" altLang="it-IT" dirty="0" err="1"/>
              <a:t>inﬂammation</a:t>
            </a:r>
            <a:r>
              <a:rPr lang="it-IT" altLang="it-IT" dirty="0"/>
              <a:t>, </a:t>
            </a:r>
            <a:r>
              <a:rPr lang="it-IT" altLang="it-IT" dirty="0" err="1"/>
              <a:t>eosinophilic</a:t>
            </a:r>
            <a:r>
              <a:rPr lang="it-IT" altLang="it-IT" dirty="0"/>
              <a:t> </a:t>
            </a:r>
            <a:r>
              <a:rPr lang="it-IT" altLang="it-IT" dirty="0" err="1"/>
              <a:t>inﬁltration</a:t>
            </a:r>
            <a:r>
              <a:rPr lang="it-IT" altLang="it-IT" dirty="0"/>
              <a:t> in </a:t>
            </a:r>
            <a:r>
              <a:rPr lang="it-IT" altLang="it-IT" dirty="0" err="1"/>
              <a:t>superﬁcial</a:t>
            </a:r>
            <a:r>
              <a:rPr lang="it-IT" altLang="it-IT" dirty="0"/>
              <a:t> lamina propria and </a:t>
            </a:r>
            <a:r>
              <a:rPr lang="it-IT" altLang="it-IT" dirty="0" err="1"/>
              <a:t>lymphoid</a:t>
            </a:r>
            <a:r>
              <a:rPr lang="it-IT" altLang="it-IT" dirty="0"/>
              <a:t> </a:t>
            </a:r>
            <a:r>
              <a:rPr lang="it-IT" altLang="it-IT" dirty="0" err="1"/>
              <a:t>hyperplasia</a:t>
            </a:r>
            <a:r>
              <a:rPr lang="it-IT" altLang="it-IT" dirty="0"/>
              <a:t> in </a:t>
            </a:r>
            <a:r>
              <a:rPr lang="it-IT" altLang="it-IT" dirty="0" err="1"/>
              <a:t>gastric</a:t>
            </a:r>
            <a:r>
              <a:rPr lang="it-IT" altLang="it-IT" dirty="0"/>
              <a:t> mucosa. </a:t>
            </a:r>
            <a:r>
              <a:rPr lang="it-IT" altLang="it-IT" dirty="0" err="1"/>
              <a:t>It</a:t>
            </a:r>
            <a:r>
              <a:rPr lang="it-IT" altLang="it-IT" dirty="0"/>
              <a:t> </a:t>
            </a:r>
            <a:r>
              <a:rPr lang="it-IT" altLang="it-IT" dirty="0" err="1"/>
              <a:t>is</a:t>
            </a:r>
            <a:r>
              <a:rPr lang="it-IT" altLang="it-IT" dirty="0"/>
              <a:t> </a:t>
            </a:r>
            <a:r>
              <a:rPr lang="it-IT" altLang="it-IT" dirty="0" err="1"/>
              <a:t>associated</a:t>
            </a:r>
            <a:r>
              <a:rPr lang="it-IT" altLang="it-IT" dirty="0"/>
              <a:t> with the </a:t>
            </a:r>
            <a:r>
              <a:rPr lang="it-IT" altLang="it-IT" dirty="0" err="1"/>
              <a:t>presence</a:t>
            </a:r>
            <a:r>
              <a:rPr lang="it-IT" altLang="it-IT" dirty="0"/>
              <a:t> of </a:t>
            </a:r>
            <a:r>
              <a:rPr lang="it-IT" altLang="it-IT" dirty="0" err="1"/>
              <a:t>Helicobacter</a:t>
            </a:r>
            <a:r>
              <a:rPr lang="it-IT" altLang="it-IT" dirty="0"/>
              <a:t> </a:t>
            </a:r>
            <a:r>
              <a:rPr lang="it-IT" altLang="it-IT" dirty="0" err="1"/>
              <a:t>pylori</a:t>
            </a:r>
            <a:r>
              <a:rPr lang="it-IT" altLang="it-IT" dirty="0"/>
              <a:t>. </a:t>
            </a:r>
            <a:r>
              <a:rPr lang="it-IT" altLang="it-IT" dirty="0" err="1"/>
              <a:t>Lymphoid</a:t>
            </a:r>
            <a:r>
              <a:rPr lang="it-IT" altLang="it-IT" dirty="0"/>
              <a:t> </a:t>
            </a:r>
            <a:r>
              <a:rPr lang="it-IT" altLang="it-IT" dirty="0" err="1"/>
              <a:t>hyperplasia</a:t>
            </a:r>
            <a:r>
              <a:rPr lang="it-IT" altLang="it-IT" dirty="0"/>
              <a:t> and NG </a:t>
            </a:r>
            <a:r>
              <a:rPr lang="it-IT" altLang="it-IT" dirty="0" err="1"/>
              <a:t>appear</a:t>
            </a:r>
            <a:r>
              <a:rPr lang="it-IT" altLang="it-IT" dirty="0"/>
              <a:t> to be more </a:t>
            </a:r>
            <a:r>
              <a:rPr lang="it-IT" altLang="it-IT" dirty="0" err="1"/>
              <a:t>frequent</a:t>
            </a:r>
            <a:r>
              <a:rPr lang="it-IT" altLang="it-IT" dirty="0"/>
              <a:t> in </a:t>
            </a:r>
            <a:r>
              <a:rPr lang="it-IT" altLang="it-IT" dirty="0" err="1"/>
              <a:t>children</a:t>
            </a:r>
            <a:r>
              <a:rPr lang="it-IT" altLang="it-IT" dirty="0"/>
              <a:t> </a:t>
            </a:r>
            <a:r>
              <a:rPr lang="it-IT" altLang="it-IT" dirty="0" err="1"/>
              <a:t>than</a:t>
            </a:r>
            <a:r>
              <a:rPr lang="it-IT" altLang="it-IT" dirty="0"/>
              <a:t> in </a:t>
            </a:r>
            <a:r>
              <a:rPr lang="it-IT" altLang="it-IT" dirty="0" err="1"/>
              <a:t>adults</a:t>
            </a:r>
            <a:r>
              <a:rPr lang="it-IT" altLang="it-IT" dirty="0"/>
              <a:t> and </a:t>
            </a:r>
            <a:r>
              <a:rPr lang="it-IT" altLang="it-IT" dirty="0" err="1"/>
              <a:t>usually</a:t>
            </a:r>
            <a:r>
              <a:rPr lang="it-IT" altLang="it-IT" dirty="0"/>
              <a:t> </a:t>
            </a:r>
            <a:r>
              <a:rPr lang="it-IT" altLang="it-IT" dirty="0" err="1"/>
              <a:t>regress</a:t>
            </a:r>
            <a:r>
              <a:rPr lang="it-IT" altLang="it-IT" dirty="0"/>
              <a:t> </a:t>
            </a:r>
            <a:r>
              <a:rPr lang="it-IT" altLang="it-IT" dirty="0" err="1"/>
              <a:t>following</a:t>
            </a:r>
            <a:r>
              <a:rPr lang="it-IT" altLang="it-IT" dirty="0"/>
              <a:t> anti-H. </a:t>
            </a:r>
            <a:r>
              <a:rPr lang="it-IT" altLang="it-IT" dirty="0" err="1"/>
              <a:t>pylori</a:t>
            </a:r>
            <a:r>
              <a:rPr lang="it-IT" altLang="it-IT" dirty="0"/>
              <a:t> </a:t>
            </a:r>
            <a:r>
              <a:rPr lang="it-IT" altLang="it-IT" dirty="0" err="1"/>
              <a:t>therapy</a:t>
            </a:r>
            <a:r>
              <a:rPr lang="it-IT" altLang="it-IT" dirty="0"/>
              <a:t>. </a:t>
            </a:r>
            <a:r>
              <a:rPr lang="it-IT" altLang="it-IT" dirty="0" err="1">
                <a:latin typeface="Times New Roman" pitchFamily="18" charset="0"/>
              </a:rPr>
              <a:t>Typically</a:t>
            </a:r>
            <a:r>
              <a:rPr lang="it-IT" altLang="it-IT" dirty="0">
                <a:latin typeface="Times New Roman" pitchFamily="18" charset="0"/>
              </a:rPr>
              <a:t>, the </a:t>
            </a:r>
            <a:r>
              <a:rPr lang="it-IT" altLang="it-IT" dirty="0" err="1">
                <a:latin typeface="Times New Roman" pitchFamily="18" charset="0"/>
              </a:rPr>
              <a:t>inflammatory</a:t>
            </a:r>
            <a:r>
              <a:rPr lang="it-IT" altLang="it-IT" dirty="0">
                <a:latin typeface="Times New Roman" pitchFamily="18" charset="0"/>
              </a:rPr>
              <a:t> </a:t>
            </a:r>
            <a:r>
              <a:rPr lang="en-US" altLang="it-IT" dirty="0">
                <a:latin typeface="Times New Roman" pitchFamily="18" charset="0"/>
              </a:rPr>
              <a:t>process in the gastric mucosa of infected individuals is a chronic type B gastritis, which is characterized by crypt atrophy and chronic inflammatory cell infiltrate</a:t>
            </a:r>
            <a:endParaRPr lang="it-IT" altLang="it-IT" dirty="0"/>
          </a:p>
        </p:txBody>
      </p:sp>
      <p:sp>
        <p:nvSpPr>
          <p:cNvPr id="57348" name="Segnaposto numero diapositiva 3"/>
          <p:cNvSpPr>
            <a:spLocks noGrp="1"/>
          </p:cNvSpPr>
          <p:nvPr>
            <p:ph type="sldNum" sz="quarter" idx="5"/>
          </p:nvPr>
        </p:nvSpPr>
        <p:spPr/>
        <p:txBody>
          <a:bodyPr/>
          <a:lstStyle/>
          <a:p>
            <a:pPr>
              <a:defRPr/>
            </a:pPr>
            <a:fld id="{B9A37AF4-77D4-49B4-B701-49FEF35DDB4C}" type="slidenum">
              <a:rPr lang="it-IT" smtClean="0"/>
              <a:pPr>
                <a:defRPr/>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dirty="0">
                <a:latin typeface="Arial" charset="0"/>
                <a:cs typeface="Arial" charset="0"/>
              </a:rPr>
              <a:t>The primary goal of clinical investigation of gastrointestinal symptoms is to determine the underlying cause of the symptoms and not solely the presence of H pylori </a:t>
            </a:r>
            <a:r>
              <a:rPr lang="it-IT" altLang="it-IT" dirty="0" err="1">
                <a:latin typeface="Arial" charset="0"/>
                <a:cs typeface="Arial" charset="0"/>
              </a:rPr>
              <a:t>infection</a:t>
            </a:r>
            <a:r>
              <a:rPr lang="it-IT" altLang="it-IT" dirty="0">
                <a:latin typeface="Arial" charset="0"/>
                <a:cs typeface="Arial" charset="0"/>
              </a:rPr>
              <a:t>. </a:t>
            </a:r>
            <a:endParaRPr lang="it-IT" altLang="it-IT" dirty="0"/>
          </a:p>
        </p:txBody>
      </p:sp>
      <p:sp>
        <p:nvSpPr>
          <p:cNvPr id="4" name="Segnaposto numero diapositiva 3"/>
          <p:cNvSpPr>
            <a:spLocks noGrp="1"/>
          </p:cNvSpPr>
          <p:nvPr>
            <p:ph type="sldNum" sz="quarter" idx="5"/>
          </p:nvPr>
        </p:nvSpPr>
        <p:spPr/>
        <p:txBody>
          <a:bodyPr/>
          <a:lstStyle/>
          <a:p>
            <a:pPr>
              <a:defRPr/>
            </a:pPr>
            <a:fld id="{47333EF2-E0A3-4371-8611-D097436AF84C}" type="slidenum">
              <a:rPr lang="it-IT" smtClean="0"/>
              <a:pPr>
                <a:defRPr/>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defRPr/>
            </a:pPr>
            <a:r>
              <a:rPr lang="it-IT" sz="1200" dirty="0">
                <a:solidFill>
                  <a:srgbClr val="002060"/>
                </a:solidFill>
                <a:latin typeface="+mn-lt"/>
              </a:rPr>
              <a:t>In età pediatrica, il dolore addominale ricorrente è dovuto ad una grande varietà di cause diverse, sia gastrointestinali che </a:t>
            </a:r>
            <a:r>
              <a:rPr lang="it-IT" sz="1200" dirty="0" err="1">
                <a:solidFill>
                  <a:srgbClr val="002060"/>
                </a:solidFill>
                <a:latin typeface="+mn-lt"/>
              </a:rPr>
              <a:t>extraintestinali</a:t>
            </a:r>
            <a:r>
              <a:rPr lang="it-IT" sz="1200" dirty="0">
                <a:solidFill>
                  <a:srgbClr val="002060"/>
                </a:solidFill>
                <a:latin typeface="+mn-lt"/>
              </a:rPr>
              <a:t>. </a:t>
            </a:r>
          </a:p>
          <a:p>
            <a:pPr marL="285750" indent="-285750">
              <a:defRPr/>
            </a:pPr>
            <a:r>
              <a:rPr lang="it-IT" sz="1200" dirty="0">
                <a:solidFill>
                  <a:srgbClr val="002060"/>
                </a:solidFill>
                <a:latin typeface="+mn-lt"/>
              </a:rPr>
              <a:t>    In questi bambini lo scopo è </a:t>
            </a:r>
            <a:r>
              <a:rPr lang="it-IT" sz="1200" b="1" dirty="0">
                <a:solidFill>
                  <a:srgbClr val="002060"/>
                </a:solidFill>
                <a:latin typeface="+mn-lt"/>
              </a:rPr>
              <a:t>diagnosticare la causa del dolore</a:t>
            </a:r>
            <a:r>
              <a:rPr lang="it-IT" sz="1200" dirty="0">
                <a:solidFill>
                  <a:srgbClr val="002060"/>
                </a:solidFill>
                <a:latin typeface="+mn-lt"/>
              </a:rPr>
              <a:t>, ovvero la eventuale lesione associata ad esso, e non solamente verificare la presenza o meno dell’infezione, che potrebbe non essere la causa del dolore stesso.</a:t>
            </a:r>
          </a:p>
          <a:p>
            <a:endParaRPr lang="it-IT" altLang="it-IT" dirty="0"/>
          </a:p>
        </p:txBody>
      </p:sp>
      <p:sp>
        <p:nvSpPr>
          <p:cNvPr id="4" name="Segnaposto numero diapositiva 3"/>
          <p:cNvSpPr>
            <a:spLocks noGrp="1"/>
          </p:cNvSpPr>
          <p:nvPr>
            <p:ph type="sldNum" sz="quarter" idx="5"/>
          </p:nvPr>
        </p:nvSpPr>
        <p:spPr/>
        <p:txBody>
          <a:bodyPr/>
          <a:lstStyle/>
          <a:p>
            <a:pPr>
              <a:defRPr/>
            </a:pPr>
            <a:fld id="{59DC2E7B-55FD-4272-AC9F-DF265BC6AF41}" type="slidenum">
              <a:rPr lang="it-IT" smtClean="0"/>
              <a:pPr>
                <a:defRPr/>
              </a:pPr>
              <a:t>12</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 name="Segnaposto numero diapositiva 3"/>
          <p:cNvSpPr>
            <a:spLocks noGrp="1"/>
          </p:cNvSpPr>
          <p:nvPr>
            <p:ph type="sldNum" sz="quarter" idx="5"/>
          </p:nvPr>
        </p:nvSpPr>
        <p:spPr/>
        <p:txBody>
          <a:bodyPr/>
          <a:lstStyle/>
          <a:p>
            <a:pPr>
              <a:defRPr/>
            </a:pPr>
            <a:fld id="{59DC2E7B-55FD-4272-AC9F-DF265BC6AF41}" type="slidenum">
              <a:rPr lang="it-IT" smtClean="0"/>
              <a:pPr>
                <a:defRPr/>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pPr>
              <a:defRPr/>
            </a:pPr>
            <a:fld id="{B14C4649-1899-4976-8129-6487F7493351}"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accent1"/>
                </a:solidFill>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pPr>
              <a:defRPr/>
            </a:pPr>
            <a:fld id="{F5344958-0ED1-4FFE-A9F2-CD292F98C25C}" type="slidenum">
              <a:rPr lang="it-IT" smtClean="0">
                <a:solidFill>
                  <a:prstClr val="black">
                    <a:tint val="75000"/>
                  </a:prstClr>
                </a:solidFill>
              </a:rPr>
              <a:pPr>
                <a:defRPr/>
              </a:pPr>
              <a:t>‹N›</a:t>
            </a:fld>
            <a:endParaRPr lang="it-IT">
              <a:solidFill>
                <a:prstClr val="black">
                  <a:tint val="75000"/>
                </a:prstClr>
              </a:solidFill>
            </a:endParaRPr>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29857768-08DE-4C86-A56D-02D6587FF094}"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262734F-7E4D-4BD5-8895-4A66DD59863F}"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9260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F098F4B7-EA6D-48C7-BAC3-A41A120A60D9}"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48EED4B-5ED4-42EA-B58A-C00E923FE13B}"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3349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628D120A-24C6-4454-92D8-70B4F5FD3395}"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598BE10-CD7B-4DAB-9DD8-BEBE45FE704A}"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2460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a:defRPr/>
            </a:pPr>
            <a:fld id="{962BE5F2-65C5-45F1-9D8E-7655D5B7DDC5}"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71C83B8-03CF-4988-82D6-606164797172}" type="slidenum">
              <a:rPr lang="it-IT" smtClean="0">
                <a:solidFill>
                  <a:prstClr val="black">
                    <a:tint val="75000"/>
                  </a:prstClr>
                </a:solidFill>
              </a:rPr>
              <a:pPr>
                <a:defRPr/>
              </a:pPr>
              <a:t>‹N›</a:t>
            </a:fld>
            <a:endParaRPr lang="it-IT">
              <a:solidFill>
                <a:prstClr val="black">
                  <a:tint val="75000"/>
                </a:prstClr>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52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fld id="{4AD8A61D-8AE1-4183-8AD8-C569DC4314C8}"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3B62D09-16BE-4D84-8292-22B4D45A4D6F}"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362157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3C23D2FE-47E6-4491-A2C9-2809752FB0C1}"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B2584F5-BD20-4FA3-AC7A-D3AF30FEF997}"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887607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1F6422CE-48F3-465A-B156-D6B8B844F68C}"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0E8B84-6DF5-4B58-91EE-76A5E2C4F470}"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7843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516B6C-4D3C-4F93-A235-5CBBCA92BEBE}"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08ACB6D-72C7-4B0E-9634-D6D05FA47FA8}"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0817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fld id="{070C6321-5191-4FB9-95F6-C203B89AA8FF}"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062870E-D659-453F-936F-DA12083F0FFB}"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314313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fld id="{FCF36D77-BB0F-4BE9-AEAE-66FDD229630B}"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3711305-B76A-4EE2-A593-5792E7DDD097}"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3051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0357581C-4792-4068-96EC-A55125EF0AF9}" type="datetimeFigureOut">
              <a:rPr lang="it-IT" smtClean="0">
                <a:solidFill>
                  <a:prstClr val="black">
                    <a:tint val="75000"/>
                  </a:prstClr>
                </a:solidFill>
              </a:rPr>
              <a:pPr>
                <a:defRPr/>
              </a:pPr>
              <a:t>11/04/2018</a:t>
            </a:fld>
            <a:endParaRPr lang="it-IT">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D8BB2888-30D7-4E08-9F62-1E7BF7B7D673}" type="slidenum">
              <a:rPr lang="it-IT" smtClean="0">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69962043"/>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 Id="rId9"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4"/>
          <p:cNvSpPr txBox="1">
            <a:spLocks noChangeArrowheads="1"/>
          </p:cNvSpPr>
          <p:nvPr/>
        </p:nvSpPr>
        <p:spPr bwMode="auto">
          <a:xfrm>
            <a:off x="178694" y="260648"/>
            <a:ext cx="8713786"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it-IT" altLang="it-IT" sz="2000" b="1" dirty="0">
                <a:solidFill>
                  <a:prstClr val="black"/>
                </a:solidFill>
                <a:latin typeface="+mn-lt"/>
                <a:cs typeface="Arial" pitchFamily="34" charset="0"/>
              </a:rPr>
              <a:t>Università di Napoli “Federico II”</a:t>
            </a:r>
          </a:p>
          <a:p>
            <a:pPr algn="ctr" eaLnBrk="1" fontAlgn="base" hangingPunct="1">
              <a:spcBef>
                <a:spcPct val="0"/>
              </a:spcBef>
              <a:spcAft>
                <a:spcPct val="0"/>
              </a:spcAft>
              <a:buFontTx/>
              <a:buNone/>
            </a:pPr>
            <a:r>
              <a:rPr lang="it-IT" altLang="it-IT" sz="2000" b="1" dirty="0">
                <a:solidFill>
                  <a:prstClr val="black"/>
                </a:solidFill>
                <a:latin typeface="+mn-lt"/>
                <a:cs typeface="Arial" pitchFamily="34" charset="0"/>
              </a:rPr>
              <a:t>Scuola di Specializzazione in Pediatria </a:t>
            </a:r>
          </a:p>
          <a:p>
            <a:pPr algn="ctr" eaLnBrk="1" fontAlgn="base" hangingPunct="1">
              <a:spcBef>
                <a:spcPct val="0"/>
              </a:spcBef>
              <a:spcAft>
                <a:spcPct val="0"/>
              </a:spcAft>
              <a:buFontTx/>
              <a:buNone/>
            </a:pPr>
            <a:r>
              <a:rPr lang="it-IT" altLang="it-IT" sz="2000" b="1" dirty="0">
                <a:solidFill>
                  <a:prstClr val="black"/>
                </a:solidFill>
                <a:latin typeface="+mn-lt"/>
                <a:cs typeface="Arial" pitchFamily="34" charset="0"/>
              </a:rPr>
              <a:t>Casi clinici del Mercoledì</a:t>
            </a:r>
          </a:p>
          <a:p>
            <a:pPr algn="ctr" eaLnBrk="1" fontAlgn="base" hangingPunct="1">
              <a:spcBef>
                <a:spcPct val="0"/>
              </a:spcBef>
              <a:spcAft>
                <a:spcPct val="0"/>
              </a:spcAft>
              <a:buFontTx/>
              <a:buNone/>
            </a:pPr>
            <a:r>
              <a:rPr lang="it-IT" altLang="it-IT" sz="2000" b="1" dirty="0">
                <a:solidFill>
                  <a:prstClr val="black"/>
                </a:solidFill>
                <a:latin typeface="+mn-lt"/>
                <a:cs typeface="Arial" pitchFamily="34" charset="0"/>
              </a:rPr>
              <a:t>Napoli, 11/04/2018</a:t>
            </a:r>
          </a:p>
          <a:p>
            <a:pPr algn="ctr" eaLnBrk="1" fontAlgn="base" hangingPunct="1">
              <a:spcBef>
                <a:spcPct val="0"/>
              </a:spcBef>
              <a:spcAft>
                <a:spcPct val="0"/>
              </a:spcAft>
              <a:buFontTx/>
              <a:buNone/>
            </a:pPr>
            <a:r>
              <a:rPr lang="it-IT" altLang="it-IT" sz="2000" b="1" dirty="0">
                <a:solidFill>
                  <a:prstClr val="black"/>
                </a:solidFill>
                <a:latin typeface="+mn-lt"/>
                <a:cs typeface="Arial" pitchFamily="34" charset="0"/>
              </a:rPr>
              <a:t>PROTOCOLLO:</a:t>
            </a:r>
          </a:p>
          <a:p>
            <a:pPr eaLnBrk="1" fontAlgn="base" hangingPunct="1">
              <a:spcBef>
                <a:spcPct val="0"/>
              </a:spcBef>
              <a:spcAft>
                <a:spcPct val="0"/>
              </a:spcAft>
              <a:buFontTx/>
              <a:buNone/>
            </a:pPr>
            <a:endParaRPr lang="it-IT" altLang="it-IT" sz="1800" dirty="0">
              <a:solidFill>
                <a:prstClr val="black"/>
              </a:solidFill>
              <a:cs typeface="Arial" pitchFamily="34" charset="0"/>
            </a:endParaRPr>
          </a:p>
        </p:txBody>
      </p:sp>
      <p:sp>
        <p:nvSpPr>
          <p:cNvPr id="2053" name="AutoShape 6" descr="http://www.galsor.it/photos/events/giornata%20pediatrica%20irpina%20ok.jpg"/>
          <p:cNvSpPr>
            <a:spLocks noChangeAspect="1" noChangeArrowheads="1"/>
          </p:cNvSpPr>
          <p:nvPr/>
        </p:nvSpPr>
        <p:spPr bwMode="auto">
          <a:xfrm>
            <a:off x="144463" y="-38742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it-IT" altLang="it-IT" sz="1800">
              <a:solidFill>
                <a:prstClr val="black"/>
              </a:solidFill>
            </a:endParaRPr>
          </a:p>
        </p:txBody>
      </p:sp>
      <p:sp>
        <p:nvSpPr>
          <p:cNvPr id="2054" name="AutoShape 8" descr="http://www.galsor.it/photos/events/giornata%20pediatrica%20irpina%20ok.jpg"/>
          <p:cNvSpPr>
            <a:spLocks noChangeAspect="1" noChangeArrowheads="1"/>
          </p:cNvSpPr>
          <p:nvPr/>
        </p:nvSpPr>
        <p:spPr bwMode="auto">
          <a:xfrm>
            <a:off x="296863" y="-23502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it-IT" altLang="it-IT" sz="1800">
              <a:solidFill>
                <a:prstClr val="black"/>
              </a:solidFill>
            </a:endParaRPr>
          </a:p>
        </p:txBody>
      </p:sp>
      <p:sp>
        <p:nvSpPr>
          <p:cNvPr id="4" name="Rettangolo 3"/>
          <p:cNvSpPr/>
          <p:nvPr/>
        </p:nvSpPr>
        <p:spPr>
          <a:xfrm>
            <a:off x="8565" y="1916832"/>
            <a:ext cx="8999536" cy="1938992"/>
          </a:xfrm>
          <a:prstGeom prst="rect">
            <a:avLst/>
          </a:prstGeom>
        </p:spPr>
        <p:txBody>
          <a:bodyPr wrap="square">
            <a:spAutoFit/>
          </a:bodyPr>
          <a:lstStyle/>
          <a:p>
            <a:pPr algn="ctr"/>
            <a:r>
              <a:rPr lang="it-IT" sz="4000" b="1" i="1" dirty="0">
                <a:solidFill>
                  <a:srgbClr val="FF0000"/>
                </a:solidFill>
                <a:latin typeface="+mj-lt"/>
                <a:cs typeface="Arial" panose="020B0604020202020204" pitchFamily="34" charset="0"/>
              </a:rPr>
              <a:t>HP (</a:t>
            </a:r>
            <a:r>
              <a:rPr lang="it-IT" sz="4000" b="1" i="1" dirty="0" err="1">
                <a:solidFill>
                  <a:srgbClr val="FF0000"/>
                </a:solidFill>
                <a:latin typeface="+mj-lt"/>
                <a:cs typeface="Arial" panose="020B0604020202020204" pitchFamily="34" charset="0"/>
              </a:rPr>
              <a:t>Helicobacter</a:t>
            </a:r>
            <a:r>
              <a:rPr lang="it-IT" sz="4000" b="1" i="1" dirty="0">
                <a:solidFill>
                  <a:srgbClr val="FF0000"/>
                </a:solidFill>
                <a:latin typeface="+mj-lt"/>
                <a:cs typeface="Arial" panose="020B0604020202020204" pitchFamily="34" charset="0"/>
              </a:rPr>
              <a:t> </a:t>
            </a:r>
            <a:r>
              <a:rPr lang="it-IT" sz="4000" b="1" i="1" dirty="0" err="1">
                <a:solidFill>
                  <a:srgbClr val="FF0000"/>
                </a:solidFill>
                <a:latin typeface="+mj-lt"/>
                <a:cs typeface="Arial" panose="020B0604020202020204" pitchFamily="34" charset="0"/>
              </a:rPr>
              <a:t>pylori</a:t>
            </a:r>
            <a:r>
              <a:rPr lang="it-IT" sz="4000" b="1" i="1" dirty="0">
                <a:solidFill>
                  <a:srgbClr val="FF0000"/>
                </a:solidFill>
                <a:latin typeface="+mj-lt"/>
                <a:cs typeface="Arial" panose="020B0604020202020204" pitchFamily="34" charset="0"/>
              </a:rPr>
              <a:t>) e </a:t>
            </a:r>
          </a:p>
          <a:p>
            <a:pPr algn="ctr"/>
            <a:r>
              <a:rPr lang="it-IT" sz="4000" b="1" i="1" dirty="0">
                <a:solidFill>
                  <a:srgbClr val="FF0000"/>
                </a:solidFill>
                <a:latin typeface="+mj-lt"/>
                <a:cs typeface="Arial" panose="020B0604020202020204" pitchFamily="34" charset="0"/>
              </a:rPr>
              <a:t>la diagnosi dei segreti</a:t>
            </a:r>
            <a:r>
              <a:rPr lang="it-IT" sz="4000" b="1" dirty="0">
                <a:solidFill>
                  <a:srgbClr val="FF0000"/>
                </a:solidFill>
                <a:latin typeface="+mj-lt"/>
                <a:cs typeface="Arial" panose="020B0604020202020204" pitchFamily="34" charset="0"/>
              </a:rPr>
              <a:t> </a:t>
            </a:r>
          </a:p>
          <a:p>
            <a:pPr algn="ctr"/>
            <a:r>
              <a:rPr lang="it-IT" sz="4000" b="1" dirty="0">
                <a:solidFill>
                  <a:srgbClr val="FF0000"/>
                </a:solidFill>
                <a:latin typeface="+mj-lt"/>
                <a:cs typeface="Arial" panose="020B0604020202020204" pitchFamily="34" charset="0"/>
              </a:rPr>
              <a:t>Tutte le novità delle LG 2017</a:t>
            </a:r>
            <a:endParaRPr lang="en-US" sz="4000" b="1" dirty="0">
              <a:solidFill>
                <a:srgbClr val="FF0000"/>
              </a:solidFill>
              <a:latin typeface="+mj-lt"/>
              <a:cs typeface="Arial" panose="020B0604020202020204" pitchFamily="34" charset="0"/>
            </a:endParaRPr>
          </a:p>
        </p:txBody>
      </p:sp>
      <p:pic>
        <p:nvPicPr>
          <p:cNvPr id="8" name="Picture 4" descr="Risultati immagini per federico II logo">
            <a:extLst>
              <a:ext uri="{FF2B5EF4-FFF2-40B4-BE49-F238E27FC236}">
                <a16:creationId xmlns:a16="http://schemas.microsoft.com/office/drawing/2014/main" id="{434E65DE-F436-48A4-8DC7-10E9E00E0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45289"/>
            <a:ext cx="9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
            <a:extLst>
              <a:ext uri="{FF2B5EF4-FFF2-40B4-BE49-F238E27FC236}">
                <a16:creationId xmlns:a16="http://schemas.microsoft.com/office/drawing/2014/main" id="{08F34E4D-AE48-4645-B746-D7BA70FE4F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9435" t="5174" r="7520"/>
          <a:stretch>
            <a:fillRect/>
          </a:stretch>
        </p:blipFill>
        <p:spPr bwMode="auto">
          <a:xfrm>
            <a:off x="296863" y="281757"/>
            <a:ext cx="17843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A0A349E5-730E-47C8-8106-F5FD06D922E5}"/>
              </a:ext>
            </a:extLst>
          </p:cNvPr>
          <p:cNvSpPr txBox="1"/>
          <p:nvPr/>
        </p:nvSpPr>
        <p:spPr>
          <a:xfrm>
            <a:off x="332234" y="5556086"/>
            <a:ext cx="8694737" cy="1107996"/>
          </a:xfrm>
          <a:prstGeom prst="rect">
            <a:avLst/>
          </a:prstGeom>
          <a:noFill/>
        </p:spPr>
        <p:txBody>
          <a:bodyPr wrap="square" rtlCol="0">
            <a:spAutoFit/>
          </a:bodyPr>
          <a:lstStyle/>
          <a:p>
            <a:r>
              <a:rPr lang="it-IT" sz="2200" b="1" dirty="0"/>
              <a:t>TUTOR                                                                                  				AIF</a:t>
            </a:r>
          </a:p>
          <a:p>
            <a:r>
              <a:rPr lang="it-IT" sz="2200" b="1" dirty="0"/>
              <a:t>Dott. E. Miele                                                                                Dott.ssa S. Cenni</a:t>
            </a:r>
          </a:p>
          <a:p>
            <a:r>
              <a:rPr lang="it-IT" sz="2200" b="1" dirty="0"/>
              <a:t>                                                                                                          Dott.ssa C. Coppola</a:t>
            </a:r>
          </a:p>
        </p:txBody>
      </p:sp>
      <p:pic>
        <p:nvPicPr>
          <p:cNvPr id="1026" name="Picture 2" descr="Risultati immagini per HP LOGO cartoon">
            <a:extLst>
              <a:ext uri="{FF2B5EF4-FFF2-40B4-BE49-F238E27FC236}">
                <a16:creationId xmlns:a16="http://schemas.microsoft.com/office/drawing/2014/main" id="{F3E3793E-E6FA-416F-88B7-2A14957E2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0549" y="3983785"/>
            <a:ext cx="19050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13227"/>
      </p:ext>
    </p:extLst>
  </p:cSld>
  <p:clrMapOvr>
    <a:masterClrMapping/>
  </p:clrMapOvr>
  <mc:AlternateContent xmlns:mc="http://schemas.openxmlformats.org/markup-compatibility/2006" xmlns:p14="http://schemas.microsoft.com/office/powerpoint/2010/main">
    <mc:Choice Requires="p14">
      <p:transition spd="slow" p14:dur="2000" advTm="482"/>
    </mc:Choice>
    <mc:Fallback xmlns="">
      <p:transition spd="slow" advTm="4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a:off x="285750" y="811908"/>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8434" name="Segnaposto contenuto 2"/>
          <p:cNvSpPr>
            <a:spLocks noGrp="1"/>
          </p:cNvSpPr>
          <p:nvPr>
            <p:ph idx="1"/>
          </p:nvPr>
        </p:nvSpPr>
        <p:spPr>
          <a:xfrm>
            <a:off x="371042" y="879560"/>
            <a:ext cx="8306287" cy="5141728"/>
          </a:xfrm>
        </p:spPr>
        <p:txBody>
          <a:bodyPr>
            <a:normAutofit fontScale="92500" lnSpcReduction="10000"/>
          </a:bodyPr>
          <a:lstStyle/>
          <a:p>
            <a:pPr marL="491490" indent="-457200" algn="just">
              <a:buNone/>
              <a:defRPr/>
            </a:pPr>
            <a:endParaRPr lang="en-US" sz="2400" dirty="0">
              <a:latin typeface="Arial" pitchFamily="34" charset="0"/>
              <a:cs typeface="Arial" pitchFamily="34" charset="0"/>
            </a:endParaRPr>
          </a:p>
          <a:p>
            <a:pPr marL="491490" indent="-457200" algn="just">
              <a:buFont typeface="Wingdings" pitchFamily="2" charset="2"/>
              <a:buChar char="Ø"/>
              <a:defRPr/>
            </a:pPr>
            <a:r>
              <a:rPr lang="it-IT" sz="3100" b="1" dirty="0">
                <a:solidFill>
                  <a:srgbClr val="FF0000"/>
                </a:solidFill>
                <a:cs typeface="Arial" pitchFamily="34" charset="0"/>
              </a:rPr>
              <a:t>Pazienti </a:t>
            </a:r>
            <a:r>
              <a:rPr lang="it-IT" sz="3100" b="1" i="1" u="sng" dirty="0">
                <a:solidFill>
                  <a:srgbClr val="FF0000"/>
                </a:solidFill>
                <a:cs typeface="Arial" pitchFamily="34" charset="0"/>
              </a:rPr>
              <a:t>SINTOMATICI*</a:t>
            </a:r>
            <a:r>
              <a:rPr lang="it-IT" sz="3100" dirty="0">
                <a:solidFill>
                  <a:srgbClr val="FF0000"/>
                </a:solidFill>
                <a:cs typeface="Arial" pitchFamily="34" charset="0"/>
              </a:rPr>
              <a:t>:</a:t>
            </a:r>
          </a:p>
          <a:p>
            <a:r>
              <a:rPr lang="it-IT" sz="2600" b="1" dirty="0">
                <a:solidFill>
                  <a:schemeClr val="tx1"/>
                </a:solidFill>
              </a:rPr>
              <a:t>Dispepsia</a:t>
            </a:r>
          </a:p>
          <a:p>
            <a:r>
              <a:rPr lang="en-US" sz="2600" b="1" dirty="0">
                <a:solidFill>
                  <a:schemeClr val="tx1"/>
                </a:solidFill>
              </a:rPr>
              <a:t>Nausea</a:t>
            </a:r>
          </a:p>
          <a:p>
            <a:r>
              <a:rPr lang="en-US" sz="2600" b="1" dirty="0" err="1">
                <a:solidFill>
                  <a:schemeClr val="tx1"/>
                </a:solidFill>
              </a:rPr>
              <a:t>Vomito</a:t>
            </a:r>
            <a:endParaRPr lang="en-US" sz="2600" b="1" dirty="0">
              <a:solidFill>
                <a:schemeClr val="tx1"/>
              </a:solidFill>
            </a:endParaRPr>
          </a:p>
          <a:p>
            <a:r>
              <a:rPr lang="en-US" sz="2600" b="1" dirty="0">
                <a:solidFill>
                  <a:schemeClr val="tx1"/>
                </a:solidFill>
              </a:rPr>
              <a:t>Dolore </a:t>
            </a:r>
            <a:r>
              <a:rPr lang="en-US" sz="2600" b="1" dirty="0" err="1">
                <a:solidFill>
                  <a:schemeClr val="tx1"/>
                </a:solidFill>
              </a:rPr>
              <a:t>addominale</a:t>
            </a:r>
            <a:endParaRPr lang="en-US" sz="2600" b="1" dirty="0">
              <a:solidFill>
                <a:schemeClr val="tx1"/>
              </a:solidFill>
            </a:endParaRPr>
          </a:p>
          <a:p>
            <a:r>
              <a:rPr lang="en-US" sz="2600" dirty="0" err="1">
                <a:solidFill>
                  <a:schemeClr val="tx1"/>
                </a:solidFill>
              </a:rPr>
              <a:t>Epigastralgia</a:t>
            </a:r>
            <a:r>
              <a:rPr lang="en-US" sz="2600" dirty="0">
                <a:solidFill>
                  <a:schemeClr val="tx1"/>
                </a:solidFill>
              </a:rPr>
              <a:t> </a:t>
            </a:r>
            <a:r>
              <a:rPr lang="en-US" sz="2600" dirty="0" err="1">
                <a:solidFill>
                  <a:schemeClr val="tx1"/>
                </a:solidFill>
              </a:rPr>
              <a:t>mattutina</a:t>
            </a:r>
            <a:endParaRPr lang="en-US" sz="2600" dirty="0">
              <a:solidFill>
                <a:schemeClr val="tx1"/>
              </a:solidFill>
            </a:endParaRPr>
          </a:p>
          <a:p>
            <a:r>
              <a:rPr lang="en-US" sz="2600" dirty="0" err="1">
                <a:solidFill>
                  <a:schemeClr val="tx1"/>
                </a:solidFill>
              </a:rPr>
              <a:t>Alitosis</a:t>
            </a:r>
            <a:endParaRPr lang="en-US" sz="2600" dirty="0">
              <a:solidFill>
                <a:schemeClr val="tx1"/>
              </a:solidFill>
            </a:endParaRPr>
          </a:p>
          <a:p>
            <a:r>
              <a:rPr lang="en-US" sz="2600" dirty="0" err="1">
                <a:solidFill>
                  <a:schemeClr val="tx1"/>
                </a:solidFill>
              </a:rPr>
              <a:t>Ematemesi</a:t>
            </a:r>
            <a:r>
              <a:rPr lang="en-US" sz="2600" dirty="0">
                <a:solidFill>
                  <a:schemeClr val="tx1"/>
                </a:solidFill>
              </a:rPr>
              <a:t>/melena</a:t>
            </a:r>
            <a:endParaRPr lang="it-IT" sz="2600" dirty="0">
              <a:solidFill>
                <a:schemeClr val="tx1"/>
              </a:solidFill>
            </a:endParaRPr>
          </a:p>
          <a:p>
            <a:pPr marL="34290" indent="0" algn="just">
              <a:buNone/>
              <a:defRPr/>
            </a:pPr>
            <a:endParaRPr lang="en-US" sz="3300" dirty="0">
              <a:solidFill>
                <a:schemeClr val="tx1"/>
              </a:solidFill>
              <a:cs typeface="Arial" pitchFamily="34" charset="0"/>
            </a:endParaRPr>
          </a:p>
          <a:p>
            <a:pPr marL="34290" indent="0" algn="just">
              <a:buFont typeface="Wingdings" pitchFamily="2" charset="2"/>
              <a:buChar char="Ø"/>
              <a:defRPr/>
            </a:pPr>
            <a:r>
              <a:rPr lang="en-US" sz="3100" b="1" u="sng" dirty="0" err="1">
                <a:solidFill>
                  <a:srgbClr val="FF0000"/>
                </a:solidFill>
                <a:cs typeface="Arial" pitchFamily="34" charset="0"/>
              </a:rPr>
              <a:t>Porpora</a:t>
            </a:r>
            <a:r>
              <a:rPr lang="en-US" sz="3100" b="1" u="sng" dirty="0">
                <a:solidFill>
                  <a:srgbClr val="FF0000"/>
                </a:solidFill>
                <a:cs typeface="Arial" pitchFamily="34" charset="0"/>
              </a:rPr>
              <a:t> </a:t>
            </a:r>
            <a:r>
              <a:rPr lang="en-US" sz="3100" b="1" u="sng" dirty="0" err="1">
                <a:solidFill>
                  <a:srgbClr val="FF0000"/>
                </a:solidFill>
                <a:cs typeface="Arial" pitchFamily="34" charset="0"/>
              </a:rPr>
              <a:t>Trombocitopenica</a:t>
            </a:r>
            <a:r>
              <a:rPr lang="en-US" sz="3100" b="1" u="sng" dirty="0">
                <a:solidFill>
                  <a:srgbClr val="FF0000"/>
                </a:solidFill>
                <a:cs typeface="Arial" pitchFamily="34" charset="0"/>
              </a:rPr>
              <a:t> </a:t>
            </a:r>
            <a:r>
              <a:rPr lang="en-US" sz="3100" b="1" u="sng" dirty="0" err="1">
                <a:solidFill>
                  <a:srgbClr val="FF0000"/>
                </a:solidFill>
                <a:cs typeface="Arial" pitchFamily="34" charset="0"/>
              </a:rPr>
              <a:t>Idiopatica</a:t>
            </a:r>
            <a:r>
              <a:rPr lang="en-US" sz="3100" b="1" u="sng" dirty="0">
                <a:solidFill>
                  <a:srgbClr val="FF0000"/>
                </a:solidFill>
                <a:cs typeface="Arial" pitchFamily="34" charset="0"/>
              </a:rPr>
              <a:t> </a:t>
            </a:r>
            <a:endParaRPr lang="en-US" sz="3100" b="1" i="1" u="sng" dirty="0">
              <a:solidFill>
                <a:schemeClr val="tx1"/>
              </a:solidFill>
              <a:cs typeface="Arial" pitchFamily="34" charset="0"/>
            </a:endParaRPr>
          </a:p>
          <a:p>
            <a:pPr marL="34290" indent="0" algn="just">
              <a:buFont typeface="Wingdings" pitchFamily="2" charset="2"/>
              <a:buChar char="Ø"/>
              <a:defRPr/>
            </a:pPr>
            <a:endParaRPr lang="en-US" sz="2400" b="1" i="1" u="sng" dirty="0">
              <a:solidFill>
                <a:schemeClr val="tx1"/>
              </a:solidFill>
              <a:cs typeface="Arial" pitchFamily="34" charset="0"/>
            </a:endParaRPr>
          </a:p>
          <a:p>
            <a:pPr algn="just">
              <a:defRPr/>
            </a:pPr>
            <a:endParaRPr lang="en-US" sz="2400" dirty="0">
              <a:solidFill>
                <a:schemeClr val="tx1"/>
              </a:solidFill>
              <a:latin typeface="Arial" pitchFamily="34" charset="0"/>
              <a:cs typeface="Arial" pitchFamily="34" charset="0"/>
            </a:endParaRPr>
          </a:p>
          <a:p>
            <a:pPr marL="34290" indent="0" algn="just">
              <a:buNone/>
              <a:defRPr/>
            </a:pPr>
            <a:endParaRPr lang="en-US" sz="2400" dirty="0">
              <a:latin typeface="Arial" pitchFamily="34" charset="0"/>
              <a:cs typeface="Arial" pitchFamily="34" charset="0"/>
            </a:endParaRPr>
          </a:p>
        </p:txBody>
      </p:sp>
      <p:sp>
        <p:nvSpPr>
          <p:cNvPr id="9" name="Rettangolo 1"/>
          <p:cNvSpPr>
            <a:spLocks noChangeArrowheads="1"/>
          </p:cNvSpPr>
          <p:nvPr/>
        </p:nvSpPr>
        <p:spPr bwMode="auto">
          <a:xfrm>
            <a:off x="251520" y="215488"/>
            <a:ext cx="7942213" cy="646331"/>
          </a:xfrm>
          <a:prstGeom prst="rect">
            <a:avLst/>
          </a:prstGeom>
          <a:noFill/>
          <a:ln w="9525">
            <a:noFill/>
            <a:miter lim="800000"/>
            <a:headEnd/>
            <a:tailEnd/>
          </a:ln>
        </p:spPr>
        <p:txBody>
          <a:bodyPr wrap="square">
            <a:spAutoFit/>
          </a:bodyPr>
          <a:lstStyle/>
          <a:p>
            <a:r>
              <a:rPr lang="it-IT" sz="3600" b="1" dirty="0">
                <a:solidFill>
                  <a:srgbClr val="FF0000"/>
                </a:solidFill>
                <a:latin typeface="+mj-lt"/>
                <a:cs typeface="Arial" panose="020B0604020202020204" pitchFamily="34" charset="0"/>
              </a:rPr>
              <a:t>Chi dovrebbe essere indagato?</a:t>
            </a:r>
          </a:p>
        </p:txBody>
      </p:sp>
      <p:sp>
        <p:nvSpPr>
          <p:cNvPr id="12" name="Rettangolo 11"/>
          <p:cNvSpPr/>
          <p:nvPr/>
        </p:nvSpPr>
        <p:spPr>
          <a:xfrm>
            <a:off x="2699792" y="6303958"/>
            <a:ext cx="6307243" cy="338554"/>
          </a:xfrm>
          <a:prstGeom prst="rect">
            <a:avLst/>
          </a:prstGeom>
        </p:spPr>
        <p:txBody>
          <a:bodyPr wrap="square">
            <a:spAutoFit/>
          </a:bodyPr>
          <a:lstStyle/>
          <a:p>
            <a:pPr algn="r"/>
            <a:r>
              <a:rPr lang="pt-BR" sz="1600" i="1" dirty="0">
                <a:cs typeface="Arial" panose="020B0604020202020204" pitchFamily="34" charset="0"/>
              </a:rPr>
              <a:t>J Pediatr Gastroenterol Nutr</a:t>
            </a:r>
            <a:r>
              <a:rPr lang="pt-BR" sz="1600" dirty="0">
                <a:cs typeface="Arial" panose="020B0604020202020204" pitchFamily="34" charset="0"/>
              </a:rPr>
              <a:t> 2017; 64: 991-1003</a:t>
            </a:r>
            <a:endParaRPr lang="it-IT" sz="1600" dirty="0">
              <a:cs typeface="Arial" panose="020B0604020202020204" pitchFamily="34" charset="0"/>
            </a:endParaRPr>
          </a:p>
        </p:txBody>
      </p:sp>
      <p:pic>
        <p:nvPicPr>
          <p:cNvPr id="7" name="Picture 5" descr="pediatrician">
            <a:extLst>
              <a:ext uri="{FF2B5EF4-FFF2-40B4-BE49-F238E27FC236}">
                <a16:creationId xmlns:a16="http://schemas.microsoft.com/office/drawing/2014/main" id="{9E7539B4-D8D4-4BC0-942C-AF92CEA9D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937" t="8810" r="8064" b="6757"/>
          <a:stretch>
            <a:fillRect/>
          </a:stretch>
        </p:blipFill>
        <p:spPr bwMode="auto">
          <a:xfrm>
            <a:off x="7668344" y="184745"/>
            <a:ext cx="1303979" cy="144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a destra 1">
            <a:extLst>
              <a:ext uri="{FF2B5EF4-FFF2-40B4-BE49-F238E27FC236}">
                <a16:creationId xmlns:a16="http://schemas.microsoft.com/office/drawing/2014/main" id="{A11A4419-CCBA-4629-B2FA-FE7B1266EB70}"/>
              </a:ext>
            </a:extLst>
          </p:cNvPr>
          <p:cNvSpPr/>
          <p:nvPr/>
        </p:nvSpPr>
        <p:spPr>
          <a:xfrm>
            <a:off x="2909871" y="2401293"/>
            <a:ext cx="1475656" cy="426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con angoli arrotondati 2">
            <a:extLst>
              <a:ext uri="{FF2B5EF4-FFF2-40B4-BE49-F238E27FC236}">
                <a16:creationId xmlns:a16="http://schemas.microsoft.com/office/drawing/2014/main" id="{782DE62F-FA0C-4BA7-8261-EEC42F870099}"/>
              </a:ext>
            </a:extLst>
          </p:cNvPr>
          <p:cNvSpPr/>
          <p:nvPr/>
        </p:nvSpPr>
        <p:spPr>
          <a:xfrm>
            <a:off x="4680521" y="1408328"/>
            <a:ext cx="3779911" cy="3244808"/>
          </a:xfrm>
          <a:prstGeom prst="roundRect">
            <a:avLst>
              <a:gd name="adj" fmla="val 2483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1490" indent="-457200" algn="just">
              <a:buFont typeface="Wingdings" pitchFamily="2" charset="2"/>
              <a:buChar char="Ø"/>
              <a:defRPr/>
            </a:pPr>
            <a:endParaRPr lang="it-IT" sz="2000" dirty="0">
              <a:solidFill>
                <a:srgbClr val="FF0000"/>
              </a:solidFill>
              <a:cs typeface="Arial" pitchFamily="34" charset="0"/>
            </a:endParaRPr>
          </a:p>
          <a:p>
            <a:pPr marL="34290" indent="0" algn="just">
              <a:buNone/>
              <a:defRPr/>
            </a:pPr>
            <a:r>
              <a:rPr lang="it-IT" sz="2000" i="1" dirty="0" err="1">
                <a:solidFill>
                  <a:schemeClr val="tx1"/>
                </a:solidFill>
              </a:rPr>
              <a:t>Hp</a:t>
            </a:r>
            <a:r>
              <a:rPr lang="it-IT" sz="2000" i="1" dirty="0">
                <a:solidFill>
                  <a:schemeClr val="tx1"/>
                </a:solidFill>
              </a:rPr>
              <a:t> </a:t>
            </a:r>
            <a:r>
              <a:rPr lang="it-IT" sz="2000" dirty="0">
                <a:solidFill>
                  <a:schemeClr val="tx1"/>
                </a:solidFill>
              </a:rPr>
              <a:t>NON causa sintomi specifici nei bambini, e non esiste evidenza di un nesso di causalità tra l’infezione e sintomi addominali quali il </a:t>
            </a:r>
            <a:r>
              <a:rPr lang="it-IT" sz="2000" b="1" dirty="0">
                <a:solidFill>
                  <a:schemeClr val="tx1"/>
                </a:solidFill>
              </a:rPr>
              <a:t>dolore ricorrente</a:t>
            </a:r>
            <a:r>
              <a:rPr lang="it-IT" sz="2000" dirty="0">
                <a:solidFill>
                  <a:schemeClr val="tx1"/>
                </a:solidFill>
              </a:rPr>
              <a:t>, la </a:t>
            </a:r>
            <a:r>
              <a:rPr lang="it-IT" sz="2000" b="1" dirty="0">
                <a:solidFill>
                  <a:schemeClr val="tx1"/>
                </a:solidFill>
              </a:rPr>
              <a:t>nausea</a:t>
            </a:r>
            <a:r>
              <a:rPr lang="it-IT" sz="2000" dirty="0">
                <a:solidFill>
                  <a:schemeClr val="tx1"/>
                </a:solidFill>
              </a:rPr>
              <a:t> o il </a:t>
            </a:r>
            <a:r>
              <a:rPr lang="it-IT" sz="2000" b="1" dirty="0">
                <a:solidFill>
                  <a:schemeClr val="tx1"/>
                </a:solidFill>
              </a:rPr>
              <a:t>vomito</a:t>
            </a:r>
            <a:r>
              <a:rPr lang="it-IT" sz="2000" dirty="0">
                <a:solidFill>
                  <a:schemeClr val="tx1"/>
                </a:solidFill>
              </a:rPr>
              <a:t>, tranne nel caso di presenza di ulcera duodenale o gastrica</a:t>
            </a:r>
          </a:p>
        </p:txBody>
      </p:sp>
    </p:spTree>
    <p:custDataLst>
      <p:tags r:id="rId1"/>
    </p:custDataLst>
    <p:extLst>
      <p:ext uri="{BB962C8B-B14F-4D97-AF65-F5344CB8AC3E}">
        <p14:creationId xmlns:p14="http://schemas.microsoft.com/office/powerpoint/2010/main" val="561402698"/>
      </p:ext>
    </p:extLst>
  </p:cSld>
  <p:clrMapOvr>
    <a:masterClrMapping/>
  </p:clrMapOvr>
  <mc:AlternateContent xmlns:mc="http://schemas.openxmlformats.org/markup-compatibility/2006" xmlns:p14="http://schemas.microsoft.com/office/powerpoint/2010/main">
    <mc:Choice Requires="p14">
      <p:transition spd="slow" p14:dur="2000" advTm="76264"/>
    </mc:Choice>
    <mc:Fallback xmlns="">
      <p:transition spd="slow" advTm="76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
            <a:extLst>
              <a:ext uri="{FF2B5EF4-FFF2-40B4-BE49-F238E27FC236}">
                <a16:creationId xmlns:a16="http://schemas.microsoft.com/office/drawing/2014/main" id="{9D72922D-ABDC-4C01-851A-F1F07AE9F558}"/>
              </a:ext>
            </a:extLst>
          </p:cNvPr>
          <p:cNvSpPr>
            <a:spLocks noChangeArrowheads="1"/>
          </p:cNvSpPr>
          <p:nvPr/>
        </p:nvSpPr>
        <p:spPr bwMode="auto">
          <a:xfrm>
            <a:off x="371042" y="215488"/>
            <a:ext cx="7942213" cy="646331"/>
          </a:xfrm>
          <a:prstGeom prst="rect">
            <a:avLst/>
          </a:prstGeom>
          <a:noFill/>
          <a:ln w="9525">
            <a:noFill/>
            <a:miter lim="800000"/>
            <a:headEnd/>
            <a:tailEnd/>
          </a:ln>
        </p:spPr>
        <p:txBody>
          <a:bodyPr wrap="square">
            <a:spAutoFit/>
          </a:bodyPr>
          <a:lstStyle/>
          <a:p>
            <a:r>
              <a:rPr lang="it-IT" sz="3600" b="1" dirty="0">
                <a:solidFill>
                  <a:srgbClr val="FF0000"/>
                </a:solidFill>
                <a:latin typeface="+mj-lt"/>
                <a:cs typeface="Arial" panose="020B0604020202020204" pitchFamily="34" charset="0"/>
              </a:rPr>
              <a:t>Chi dovrebbe essere indagato?</a:t>
            </a:r>
          </a:p>
        </p:txBody>
      </p:sp>
      <p:cxnSp>
        <p:nvCxnSpPr>
          <p:cNvPr id="7" name="Connettore 1 5">
            <a:extLst>
              <a:ext uri="{FF2B5EF4-FFF2-40B4-BE49-F238E27FC236}">
                <a16:creationId xmlns:a16="http://schemas.microsoft.com/office/drawing/2014/main" id="{F9A7B94B-4E29-4448-8C88-FFD80D2AB197}"/>
              </a:ext>
            </a:extLst>
          </p:cNvPr>
          <p:cNvCxnSpPr/>
          <p:nvPr/>
        </p:nvCxnSpPr>
        <p:spPr>
          <a:xfrm>
            <a:off x="285750" y="811908"/>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0" name="Segnaposto contenuto 2">
            <a:extLst>
              <a:ext uri="{FF2B5EF4-FFF2-40B4-BE49-F238E27FC236}">
                <a16:creationId xmlns:a16="http://schemas.microsoft.com/office/drawing/2014/main" id="{833BB630-28CF-41EE-9985-89CC76675003}"/>
              </a:ext>
            </a:extLst>
          </p:cNvPr>
          <p:cNvSpPr>
            <a:spLocks noGrp="1"/>
          </p:cNvSpPr>
          <p:nvPr>
            <p:ph idx="1"/>
          </p:nvPr>
        </p:nvSpPr>
        <p:spPr>
          <a:xfrm>
            <a:off x="285751" y="1142828"/>
            <a:ext cx="5366370" cy="5279829"/>
          </a:xfrm>
        </p:spPr>
        <p:txBody>
          <a:bodyPr>
            <a:normAutofit/>
          </a:bodyPr>
          <a:lstStyle/>
          <a:p>
            <a:pPr marL="34290" indent="0">
              <a:buNone/>
              <a:defRPr/>
            </a:pPr>
            <a:endParaRPr lang="it-IT" sz="2400" dirty="0">
              <a:solidFill>
                <a:schemeClr val="tx1"/>
              </a:solidFill>
              <a:latin typeface="Arial" pitchFamily="34" charset="0"/>
              <a:cs typeface="Arial" pitchFamily="34" charset="0"/>
            </a:endParaRPr>
          </a:p>
          <a:p>
            <a:pPr marL="34290" indent="0">
              <a:buNone/>
              <a:defRPr/>
            </a:pPr>
            <a:r>
              <a:rPr lang="it-IT" sz="2400" b="1" dirty="0">
                <a:solidFill>
                  <a:schemeClr val="tx1"/>
                </a:solidFill>
                <a:cs typeface="Arial" pitchFamily="34" charset="0"/>
              </a:rPr>
              <a:t>Strategia  «</a:t>
            </a:r>
            <a:r>
              <a:rPr lang="it-IT" sz="2400" b="1" i="1" dirty="0">
                <a:solidFill>
                  <a:schemeClr val="tx1"/>
                </a:solidFill>
                <a:cs typeface="Arial" pitchFamily="34" charset="0"/>
              </a:rPr>
              <a:t>TEST* AND TREAT»</a:t>
            </a:r>
          </a:p>
          <a:p>
            <a:pPr marL="34290" indent="0">
              <a:buNone/>
              <a:defRPr/>
            </a:pPr>
            <a:endParaRPr lang="it-IT" sz="2400" dirty="0">
              <a:solidFill>
                <a:schemeClr val="tx1"/>
              </a:solidFill>
              <a:latin typeface="Arial" pitchFamily="34" charset="0"/>
              <a:cs typeface="Arial" pitchFamily="34" charset="0"/>
            </a:endParaRPr>
          </a:p>
          <a:p>
            <a:pPr marL="34290" indent="0">
              <a:buNone/>
              <a:defRPr/>
            </a:pPr>
            <a:endParaRPr lang="it-IT" sz="2400" dirty="0"/>
          </a:p>
          <a:p>
            <a:pPr marL="34290" indent="0">
              <a:buNone/>
              <a:defRPr/>
            </a:pPr>
            <a:r>
              <a:rPr lang="it-IT" sz="2400" dirty="0"/>
              <a:t>*</a:t>
            </a:r>
            <a:r>
              <a:rPr lang="it-IT" sz="1400" dirty="0"/>
              <a:t>test non invasivo (sierologia, test del respiro o ricerca dell’antigene fecale dell’</a:t>
            </a:r>
            <a:r>
              <a:rPr lang="it-IT" sz="1400" i="1" dirty="0" err="1"/>
              <a:t>hp</a:t>
            </a:r>
            <a:r>
              <a:rPr lang="it-IT" sz="1400" dirty="0"/>
              <a:t>)</a:t>
            </a:r>
            <a:endParaRPr lang="it-IT" sz="1400" b="1" dirty="0">
              <a:solidFill>
                <a:srgbClr val="FF0000"/>
              </a:solidFill>
              <a:latin typeface="Arial" pitchFamily="34" charset="0"/>
              <a:cs typeface="Arial" pitchFamily="34" charset="0"/>
            </a:endParaRPr>
          </a:p>
          <a:p>
            <a:pPr marL="34290" indent="0">
              <a:buNone/>
              <a:defRPr/>
            </a:pPr>
            <a:r>
              <a:rPr lang="it-IT" sz="2400" dirty="0">
                <a:solidFill>
                  <a:schemeClr val="tx1"/>
                </a:solidFill>
                <a:cs typeface="Arial" pitchFamily="34" charset="0"/>
              </a:rPr>
              <a:t>L'infezione da </a:t>
            </a:r>
            <a:r>
              <a:rPr lang="it-IT" sz="2400" i="1" dirty="0">
                <a:solidFill>
                  <a:schemeClr val="tx1"/>
                </a:solidFill>
                <a:cs typeface="Arial" pitchFamily="34" charset="0"/>
              </a:rPr>
              <a:t>H </a:t>
            </a:r>
            <a:r>
              <a:rPr lang="it-IT" sz="2400" i="1" dirty="0" err="1">
                <a:solidFill>
                  <a:schemeClr val="tx1"/>
                </a:solidFill>
                <a:cs typeface="Arial" pitchFamily="34" charset="0"/>
              </a:rPr>
              <a:t>pylori</a:t>
            </a:r>
            <a:r>
              <a:rPr lang="it-IT" sz="2400" i="1" dirty="0">
                <a:solidFill>
                  <a:schemeClr val="tx1"/>
                </a:solidFill>
                <a:cs typeface="Arial" pitchFamily="34" charset="0"/>
              </a:rPr>
              <a:t> </a:t>
            </a:r>
            <a:r>
              <a:rPr lang="it-IT" sz="2400" dirty="0">
                <a:solidFill>
                  <a:schemeClr val="tx1"/>
                </a:solidFill>
                <a:cs typeface="Arial" pitchFamily="34" charset="0"/>
              </a:rPr>
              <a:t>non provoca sintomi, in assenza di malattia ulceroso peptica (PUD). Eseguire un test non invasivo ed trattare l'infezione se presente, non garantiscono la risoluzione del problema.</a:t>
            </a:r>
          </a:p>
          <a:p>
            <a:pPr marL="34290" indent="0">
              <a:buNone/>
              <a:defRPr/>
            </a:pPr>
            <a:endParaRPr lang="it-IT" sz="2400" dirty="0">
              <a:solidFill>
                <a:schemeClr val="tx1"/>
              </a:solidFill>
              <a:cs typeface="Arial" pitchFamily="34" charset="0"/>
            </a:endParaRPr>
          </a:p>
          <a:p>
            <a:pPr>
              <a:defRPr/>
            </a:pPr>
            <a:endParaRPr lang="en-US" sz="2000" dirty="0">
              <a:latin typeface="Arial" pitchFamily="34" charset="0"/>
              <a:cs typeface="Arial" pitchFamily="34" charset="0"/>
            </a:endParaRPr>
          </a:p>
        </p:txBody>
      </p:sp>
      <p:pic>
        <p:nvPicPr>
          <p:cNvPr id="11" name="Picture 2" descr="Immagine correlata">
            <a:extLst>
              <a:ext uri="{FF2B5EF4-FFF2-40B4-BE49-F238E27FC236}">
                <a16:creationId xmlns:a16="http://schemas.microsoft.com/office/drawing/2014/main" id="{8A2136A5-2EDF-4FE3-AE6A-97B64E3692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600"/>
          <a:stretch/>
        </p:blipFill>
        <p:spPr bwMode="auto">
          <a:xfrm>
            <a:off x="5457558" y="1142828"/>
            <a:ext cx="2936000" cy="1098069"/>
          </a:xfrm>
          <a:prstGeom prst="rect">
            <a:avLst/>
          </a:prstGeom>
          <a:noFill/>
          <a:extLst>
            <a:ext uri="{909E8E84-426E-40DD-AFC4-6F175D3DCCD1}">
              <a14:hiddenFill xmlns:a14="http://schemas.microsoft.com/office/drawing/2010/main">
                <a:solidFill>
                  <a:srgbClr val="FFFFFF"/>
                </a:solidFill>
              </a14:hiddenFill>
            </a:ext>
          </a:extLst>
        </p:spPr>
      </p:pic>
      <p:sp>
        <p:nvSpPr>
          <p:cNvPr id="12" name="Freccia in giù 11">
            <a:extLst>
              <a:ext uri="{FF2B5EF4-FFF2-40B4-BE49-F238E27FC236}">
                <a16:creationId xmlns:a16="http://schemas.microsoft.com/office/drawing/2014/main" id="{A856DDB7-91B9-4773-ADBF-5FA0C023D90D}"/>
              </a:ext>
            </a:extLst>
          </p:cNvPr>
          <p:cNvSpPr/>
          <p:nvPr/>
        </p:nvSpPr>
        <p:spPr>
          <a:xfrm>
            <a:off x="2201436" y="2132856"/>
            <a:ext cx="714380"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2" descr="http://www.comune.crespina.pi.it/files/images/ricerca-di-mercato1.jpg">
            <a:extLst>
              <a:ext uri="{FF2B5EF4-FFF2-40B4-BE49-F238E27FC236}">
                <a16:creationId xmlns:a16="http://schemas.microsoft.com/office/drawing/2014/main" id="{8CF62CEA-8784-4DA2-B0C2-7075FC755C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156176" y="3429000"/>
            <a:ext cx="2237382" cy="2244718"/>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a:extLst>
              <a:ext uri="{FF2B5EF4-FFF2-40B4-BE49-F238E27FC236}">
                <a16:creationId xmlns:a16="http://schemas.microsoft.com/office/drawing/2014/main" id="{A3235F5E-2FDE-4BDE-811B-6DC1E479D09A}"/>
              </a:ext>
            </a:extLst>
          </p:cNvPr>
          <p:cNvSpPr/>
          <p:nvPr/>
        </p:nvSpPr>
        <p:spPr>
          <a:xfrm>
            <a:off x="5292080" y="6374335"/>
            <a:ext cx="3744996" cy="769441"/>
          </a:xfrm>
          <a:prstGeom prst="rect">
            <a:avLst/>
          </a:prstGeom>
        </p:spPr>
        <p:txBody>
          <a:bodyPr wrap="square">
            <a:spAutoFit/>
          </a:bodyPr>
          <a:lstStyle/>
          <a:p>
            <a:pPr algn="r"/>
            <a:r>
              <a:rPr lang="pt-BR" sz="1200" i="1" dirty="0">
                <a:latin typeface="Arial" panose="020B0604020202020204" pitchFamily="34" charset="0"/>
                <a:cs typeface="Arial" panose="020B0604020202020204" pitchFamily="34" charset="0"/>
              </a:rPr>
              <a:t>J Pediatr Gastroenterol Nutr</a:t>
            </a:r>
            <a:r>
              <a:rPr lang="pt-BR" sz="1200" dirty="0">
                <a:latin typeface="Arial" panose="020B0604020202020204" pitchFamily="34" charset="0"/>
                <a:cs typeface="Arial" panose="020B0604020202020204" pitchFamily="34" charset="0"/>
              </a:rPr>
              <a:t> 2017; 64: 991-1003</a:t>
            </a:r>
            <a:endParaRPr lang="it-IT" sz="1200" dirty="0">
              <a:latin typeface="Arial" panose="020B0604020202020204" pitchFamily="34" charset="0"/>
              <a:cs typeface="Arial" panose="020B0604020202020204" pitchFamily="34" charset="0"/>
            </a:endParaRPr>
          </a:p>
          <a:p>
            <a:endParaRPr lang="it-IT" sz="1600" dirty="0"/>
          </a:p>
          <a:p>
            <a:endParaRPr lang="it-IT" sz="1600" dirty="0">
              <a:latin typeface="Arial" panose="020B0604020202020204" pitchFamily="34" charset="0"/>
              <a:cs typeface="Arial" panose="020B0604020202020204" pitchFamily="34" charset="0"/>
            </a:endParaRPr>
          </a:p>
        </p:txBody>
      </p:sp>
      <p:pic>
        <p:nvPicPr>
          <p:cNvPr id="9" name="Picture 4" descr="Risultati immagini per federico II logo">
            <a:extLst>
              <a:ext uri="{FF2B5EF4-FFF2-40B4-BE49-F238E27FC236}">
                <a16:creationId xmlns:a16="http://schemas.microsoft.com/office/drawing/2014/main" id="{75DC8AC8-8A45-4805-8C8E-F18BF3294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87223"/>
            <a:ext cx="9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79044070"/>
      </p:ext>
    </p:extLst>
  </p:cSld>
  <p:clrMapOvr>
    <a:masterClrMapping/>
  </p:clrMapOvr>
  <mc:AlternateContent xmlns:mc="http://schemas.openxmlformats.org/markup-compatibility/2006" xmlns:p14="http://schemas.microsoft.com/office/powerpoint/2010/main">
    <mc:Choice Requires="p14">
      <p:transition spd="slow" p14:dur="2000" advTm="34492"/>
    </mc:Choice>
    <mc:Fallback xmlns="">
      <p:transition spd="slow" advTm="34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2"/>
          <p:cNvSpPr>
            <a:spLocks noGrp="1"/>
          </p:cNvSpPr>
          <p:nvPr>
            <p:ph idx="1"/>
          </p:nvPr>
        </p:nvSpPr>
        <p:spPr>
          <a:xfrm>
            <a:off x="259872" y="981573"/>
            <a:ext cx="6275829" cy="4923616"/>
          </a:xfrm>
        </p:spPr>
        <p:txBody>
          <a:bodyPr>
            <a:noAutofit/>
          </a:bodyPr>
          <a:lstStyle/>
          <a:p>
            <a:pPr marL="34290" indent="0">
              <a:buNone/>
            </a:pPr>
            <a:endParaRPr lang="it-IT" altLang="it-IT" sz="2400" dirty="0">
              <a:solidFill>
                <a:schemeClr val="tx1"/>
              </a:solidFill>
              <a:latin typeface="Arial" charset="0"/>
              <a:cs typeface="Arial" charset="0"/>
            </a:endParaRPr>
          </a:p>
          <a:p>
            <a:r>
              <a:rPr lang="it-IT" altLang="it-IT" sz="2400" dirty="0">
                <a:solidFill>
                  <a:schemeClr val="tx1"/>
                </a:solidFill>
                <a:cs typeface="Arial" charset="0"/>
              </a:rPr>
              <a:t>Nei bambini, la malattia ulceroso peptica, la gastrite erosiva o  la duodenite si possono presentare con dolori addominali e dispepsia</a:t>
            </a:r>
          </a:p>
          <a:p>
            <a:r>
              <a:rPr lang="it-IT" altLang="it-IT" sz="2400" b="1" dirty="0">
                <a:solidFill>
                  <a:schemeClr val="tx1"/>
                </a:solidFill>
                <a:cs typeface="Arial" charset="0"/>
              </a:rPr>
              <a:t>Nessuna associazione tra infezione da </a:t>
            </a:r>
            <a:r>
              <a:rPr lang="it-IT" altLang="it-IT" sz="2400" b="1" i="1" dirty="0">
                <a:solidFill>
                  <a:schemeClr val="tx1"/>
                </a:solidFill>
                <a:cs typeface="Arial" charset="0"/>
              </a:rPr>
              <a:t>H </a:t>
            </a:r>
            <a:r>
              <a:rPr lang="it-IT" altLang="it-IT" sz="2400" b="1" i="1" dirty="0" err="1">
                <a:solidFill>
                  <a:schemeClr val="tx1"/>
                </a:solidFill>
                <a:cs typeface="Arial" charset="0"/>
              </a:rPr>
              <a:t>pylori</a:t>
            </a:r>
            <a:r>
              <a:rPr lang="it-IT" altLang="it-IT" sz="2400" b="1" i="1" dirty="0">
                <a:solidFill>
                  <a:schemeClr val="tx1"/>
                </a:solidFill>
                <a:cs typeface="Arial" charset="0"/>
              </a:rPr>
              <a:t> </a:t>
            </a:r>
            <a:r>
              <a:rPr lang="it-IT" altLang="it-IT" sz="2400" b="1" dirty="0">
                <a:solidFill>
                  <a:schemeClr val="tx1"/>
                </a:solidFill>
                <a:cs typeface="Arial" charset="0"/>
              </a:rPr>
              <a:t>e disordini funzionali </a:t>
            </a:r>
            <a:r>
              <a:rPr lang="it-IT" altLang="it-IT" sz="2400" dirty="0">
                <a:solidFill>
                  <a:schemeClr val="tx1"/>
                </a:solidFill>
                <a:cs typeface="Arial" charset="0"/>
              </a:rPr>
              <a:t>gastrointestinali dolore-predominanti</a:t>
            </a:r>
          </a:p>
          <a:p>
            <a:r>
              <a:rPr lang="it-IT" altLang="it-IT" sz="2400" dirty="0">
                <a:solidFill>
                  <a:schemeClr val="tx1"/>
                </a:solidFill>
                <a:cs typeface="Arial" charset="0"/>
              </a:rPr>
              <a:t>Nei criteri ROMA IV per IBS, non è prevista l’EGDS tra gli esami diagnostici. </a:t>
            </a:r>
          </a:p>
          <a:p>
            <a:r>
              <a:rPr lang="it-IT" altLang="it-IT" sz="2400" b="1" dirty="0">
                <a:solidFill>
                  <a:srgbClr val="FF0000"/>
                </a:solidFill>
                <a:cs typeface="Arial" charset="0"/>
              </a:rPr>
              <a:t>Ergo: non è indicato cercare HP in caso di IBS</a:t>
            </a:r>
          </a:p>
        </p:txBody>
      </p:sp>
      <p:cxnSp>
        <p:nvCxnSpPr>
          <p:cNvPr id="6" name="Connettore 1 5"/>
          <p:cNvCxnSpPr/>
          <p:nvPr/>
        </p:nvCxnSpPr>
        <p:spPr>
          <a:xfrm>
            <a:off x="259872" y="692696"/>
            <a:ext cx="8358188" cy="1587"/>
          </a:xfrm>
          <a:prstGeom prst="line">
            <a:avLst/>
          </a:prstGeom>
        </p:spPr>
        <p:style>
          <a:lnRef idx="3">
            <a:schemeClr val="accent2"/>
          </a:lnRef>
          <a:fillRef idx="0">
            <a:schemeClr val="accent2"/>
          </a:fillRef>
          <a:effectRef idx="2">
            <a:schemeClr val="accent2"/>
          </a:effectRef>
          <a:fontRef idx="minor">
            <a:schemeClr val="tx1"/>
          </a:fontRef>
        </p:style>
      </p:cxnSp>
      <p:sp>
        <p:nvSpPr>
          <p:cNvPr id="17414" name="Rettangolo 7"/>
          <p:cNvSpPr>
            <a:spLocks noChangeArrowheads="1"/>
          </p:cNvSpPr>
          <p:nvPr/>
        </p:nvSpPr>
        <p:spPr bwMode="auto">
          <a:xfrm>
            <a:off x="259872" y="5899824"/>
            <a:ext cx="54621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1200" i="1" dirty="0" err="1">
                <a:latin typeface="+mn-lt"/>
                <a:cs typeface="Arial" panose="020B0604020202020204" pitchFamily="34" charset="0"/>
              </a:rPr>
              <a:t>Pediatrics</a:t>
            </a:r>
            <a:r>
              <a:rPr lang="it-IT" altLang="it-IT" sz="1200" i="1" dirty="0">
                <a:latin typeface="+mn-lt"/>
                <a:cs typeface="Arial" panose="020B0604020202020204" pitchFamily="34" charset="0"/>
              </a:rPr>
              <a:t> 2010;125;e651; </a:t>
            </a:r>
            <a:r>
              <a:rPr lang="it-IT" sz="1200" i="1" dirty="0">
                <a:latin typeface="+mn-lt"/>
                <a:cs typeface="Arial" panose="020B0604020202020204" pitchFamily="34" charset="0"/>
              </a:rPr>
              <a:t>Acta </a:t>
            </a:r>
            <a:r>
              <a:rPr lang="it-IT" sz="1200" i="1" dirty="0" err="1">
                <a:latin typeface="+mn-lt"/>
                <a:cs typeface="Arial" panose="020B0604020202020204" pitchFamily="34" charset="0"/>
              </a:rPr>
              <a:t>Pædiatrica</a:t>
            </a:r>
            <a:r>
              <a:rPr lang="it-IT" sz="1200" i="1" dirty="0">
                <a:latin typeface="+mn-lt"/>
                <a:cs typeface="Arial" panose="020B0604020202020204" pitchFamily="34" charset="0"/>
              </a:rPr>
              <a:t> </a:t>
            </a:r>
            <a:r>
              <a:rPr lang="it-IT" sz="1200" dirty="0">
                <a:latin typeface="+mn-lt"/>
                <a:cs typeface="Arial" panose="020B0604020202020204" pitchFamily="34" charset="0"/>
              </a:rPr>
              <a:t>2010 ; 99: 121–5; </a:t>
            </a:r>
            <a:r>
              <a:rPr lang="en-US" sz="1200" i="1" dirty="0">
                <a:latin typeface="+mn-lt"/>
                <a:cs typeface="Arial" panose="020B0604020202020204" pitchFamily="34" charset="0"/>
              </a:rPr>
              <a:t>J Trop </a:t>
            </a:r>
            <a:r>
              <a:rPr lang="en-US" sz="1200" i="1" dirty="0" err="1">
                <a:latin typeface="+mn-lt"/>
                <a:cs typeface="Arial" panose="020B0604020202020204" pitchFamily="34" charset="0"/>
              </a:rPr>
              <a:t>Pediatr</a:t>
            </a:r>
            <a:r>
              <a:rPr lang="en-US" sz="1200" dirty="0">
                <a:latin typeface="+mn-lt"/>
                <a:cs typeface="Arial" panose="020B0604020202020204" pitchFamily="34" charset="0"/>
              </a:rPr>
              <a:t> 2012; 58 :231-4; </a:t>
            </a:r>
            <a:r>
              <a:rPr lang="it-IT" sz="1200" i="1" dirty="0" err="1">
                <a:latin typeface="+mn-lt"/>
                <a:cs typeface="Arial" panose="020B0604020202020204" pitchFamily="34" charset="0"/>
              </a:rPr>
              <a:t>Pediatr</a:t>
            </a:r>
            <a:r>
              <a:rPr lang="it-IT" sz="1200" i="1" dirty="0">
                <a:latin typeface="+mn-lt"/>
                <a:cs typeface="Arial" panose="020B0604020202020204" pitchFamily="34" charset="0"/>
              </a:rPr>
              <a:t> </a:t>
            </a:r>
            <a:r>
              <a:rPr lang="it-IT" sz="1200" i="1" dirty="0" err="1">
                <a:latin typeface="+mn-lt"/>
                <a:cs typeface="Arial" panose="020B0604020202020204" pitchFamily="34" charset="0"/>
              </a:rPr>
              <a:t>Ann</a:t>
            </a:r>
            <a:r>
              <a:rPr lang="it-IT" sz="1200" dirty="0">
                <a:latin typeface="+mn-lt"/>
                <a:cs typeface="Arial" panose="020B0604020202020204" pitchFamily="34" charset="0"/>
              </a:rPr>
              <a:t> 2014;43:e101-5; </a:t>
            </a:r>
            <a:r>
              <a:rPr lang="it-IT" sz="1200" i="1" dirty="0" err="1">
                <a:latin typeface="+mn-lt"/>
                <a:cs typeface="Arial" panose="020B0604020202020204" pitchFamily="34" charset="0"/>
              </a:rPr>
              <a:t>Clin</a:t>
            </a:r>
            <a:r>
              <a:rPr lang="it-IT" sz="1200" i="1" dirty="0">
                <a:latin typeface="+mn-lt"/>
                <a:cs typeface="Arial" panose="020B0604020202020204" pitchFamily="34" charset="0"/>
              </a:rPr>
              <a:t> </a:t>
            </a:r>
            <a:r>
              <a:rPr lang="it-IT" sz="1200" i="1" dirty="0" err="1">
                <a:latin typeface="+mn-lt"/>
                <a:cs typeface="Arial" panose="020B0604020202020204" pitchFamily="34" charset="0"/>
              </a:rPr>
              <a:t>Gastroenterol</a:t>
            </a:r>
            <a:r>
              <a:rPr lang="it-IT" sz="1200" i="1" dirty="0">
                <a:latin typeface="+mn-lt"/>
                <a:cs typeface="Arial" panose="020B0604020202020204" pitchFamily="34" charset="0"/>
              </a:rPr>
              <a:t> </a:t>
            </a:r>
            <a:r>
              <a:rPr lang="it-IT" sz="1200" i="1" dirty="0" err="1">
                <a:latin typeface="+mn-lt"/>
                <a:cs typeface="Arial" panose="020B0604020202020204" pitchFamily="34" charset="0"/>
              </a:rPr>
              <a:t>Hepatol</a:t>
            </a:r>
            <a:r>
              <a:rPr lang="it-IT" sz="1200" i="1" dirty="0">
                <a:latin typeface="+mn-lt"/>
                <a:cs typeface="Arial" panose="020B0604020202020204" pitchFamily="34" charset="0"/>
              </a:rPr>
              <a:t> </a:t>
            </a:r>
            <a:r>
              <a:rPr lang="it-IT" sz="1200" dirty="0">
                <a:latin typeface="+mn-lt"/>
                <a:cs typeface="Arial" panose="020B0604020202020204" pitchFamily="34" charset="0"/>
              </a:rPr>
              <a:t>2014;12: 963-9; </a:t>
            </a:r>
            <a:r>
              <a:rPr lang="en-US" sz="1200" i="1" dirty="0">
                <a:latin typeface="+mn-lt"/>
                <a:cs typeface="Arial" panose="020B0604020202020204" pitchFamily="34" charset="0"/>
              </a:rPr>
              <a:t>J </a:t>
            </a:r>
            <a:r>
              <a:rPr lang="en-US" sz="1200" i="1" dirty="0" err="1">
                <a:latin typeface="+mn-lt"/>
                <a:cs typeface="Arial" panose="020B0604020202020204" pitchFamily="34" charset="0"/>
              </a:rPr>
              <a:t>Pediatr</a:t>
            </a:r>
            <a:r>
              <a:rPr lang="en-US" sz="1200" i="1" dirty="0">
                <a:latin typeface="+mn-lt"/>
                <a:cs typeface="Arial" panose="020B0604020202020204" pitchFamily="34" charset="0"/>
              </a:rPr>
              <a:t> </a:t>
            </a:r>
            <a:r>
              <a:rPr lang="en-US" sz="1200" i="1" dirty="0" err="1">
                <a:latin typeface="+mn-lt"/>
                <a:cs typeface="Arial" panose="020B0604020202020204" pitchFamily="34" charset="0"/>
              </a:rPr>
              <a:t>Gastroenterol</a:t>
            </a:r>
            <a:r>
              <a:rPr lang="en-US" sz="1200" i="1" dirty="0">
                <a:latin typeface="+mn-lt"/>
                <a:cs typeface="Arial" panose="020B0604020202020204" pitchFamily="34" charset="0"/>
              </a:rPr>
              <a:t> </a:t>
            </a:r>
            <a:r>
              <a:rPr lang="en-US" sz="1200" i="1" dirty="0" err="1">
                <a:latin typeface="+mn-lt"/>
                <a:cs typeface="Arial" panose="020B0604020202020204" pitchFamily="34" charset="0"/>
              </a:rPr>
              <a:t>Nutr</a:t>
            </a:r>
            <a:r>
              <a:rPr lang="en-US" sz="1200" dirty="0">
                <a:latin typeface="+mn-lt"/>
                <a:cs typeface="Arial" panose="020B0604020202020204" pitchFamily="34" charset="0"/>
              </a:rPr>
              <a:t> 2010; 51:579-83; G</a:t>
            </a:r>
            <a:r>
              <a:rPr lang="it-IT" sz="1200" i="1" dirty="0" err="1">
                <a:solidFill>
                  <a:srgbClr val="000000"/>
                </a:solidFill>
                <a:latin typeface="+mn-lt"/>
              </a:rPr>
              <a:t>astroenterology</a:t>
            </a:r>
            <a:r>
              <a:rPr lang="it-IT" sz="1200" dirty="0">
                <a:solidFill>
                  <a:srgbClr val="000000"/>
                </a:solidFill>
                <a:latin typeface="+mn-lt"/>
              </a:rPr>
              <a:t> 2016 </a:t>
            </a:r>
            <a:r>
              <a:rPr lang="it-IT" sz="1200" dirty="0" err="1">
                <a:solidFill>
                  <a:srgbClr val="000000"/>
                </a:solidFill>
                <a:latin typeface="+mn-lt"/>
              </a:rPr>
              <a:t>Feb</a:t>
            </a:r>
            <a:r>
              <a:rPr lang="it-IT" sz="1200" dirty="0">
                <a:solidFill>
                  <a:srgbClr val="000000"/>
                </a:solidFill>
                <a:latin typeface="+mn-lt"/>
              </a:rPr>
              <a:t> 15. pii: S0016-5085(16)00181-5; </a:t>
            </a:r>
            <a:r>
              <a:rPr lang="it-IT" sz="1200" i="1" dirty="0" err="1">
                <a:latin typeface="+mn-lt"/>
              </a:rPr>
              <a:t>Helicobacter</a:t>
            </a:r>
            <a:r>
              <a:rPr lang="it-IT" sz="1200" i="1" dirty="0">
                <a:latin typeface="+mn-lt"/>
              </a:rPr>
              <a:t> </a:t>
            </a:r>
            <a:r>
              <a:rPr lang="it-IT" sz="1200" dirty="0">
                <a:latin typeface="+mn-lt"/>
              </a:rPr>
              <a:t>2016; 21 (</a:t>
            </a:r>
            <a:r>
              <a:rPr lang="it-IT" sz="1200" dirty="0" err="1">
                <a:latin typeface="+mn-lt"/>
              </a:rPr>
              <a:t>Suppl</a:t>
            </a:r>
            <a:r>
              <a:rPr lang="it-IT" sz="1200" dirty="0">
                <a:latin typeface="+mn-lt"/>
              </a:rPr>
              <a:t>. 1): 49–54</a:t>
            </a:r>
            <a:endParaRPr lang="it-IT" altLang="it-IT" sz="1200" dirty="0">
              <a:latin typeface="+mn-lt"/>
              <a:cs typeface="Arial" panose="020B0604020202020204" pitchFamily="34" charset="0"/>
            </a:endParaRPr>
          </a:p>
        </p:txBody>
      </p:sp>
      <p:sp>
        <p:nvSpPr>
          <p:cNvPr id="2" name="CasellaDiTesto 1"/>
          <p:cNvSpPr txBox="1"/>
          <p:nvPr/>
        </p:nvSpPr>
        <p:spPr>
          <a:xfrm>
            <a:off x="232631" y="141193"/>
            <a:ext cx="8678738" cy="646331"/>
          </a:xfrm>
          <a:prstGeom prst="rect">
            <a:avLst/>
          </a:prstGeom>
          <a:noFill/>
        </p:spPr>
        <p:txBody>
          <a:bodyPr wrap="square" rtlCol="0">
            <a:spAutoFit/>
          </a:bodyPr>
          <a:lstStyle/>
          <a:p>
            <a:r>
              <a:rPr lang="it-IT" sz="3600" b="1" dirty="0">
                <a:solidFill>
                  <a:srgbClr val="FF0000"/>
                </a:solidFill>
                <a:latin typeface="+mj-lt"/>
                <a:cs typeface="Arial" panose="020B0604020202020204" pitchFamily="34" charset="0"/>
              </a:rPr>
              <a:t>Dolore Addominale Funzionale ed H. </a:t>
            </a:r>
            <a:r>
              <a:rPr lang="it-IT" sz="3600" b="1" dirty="0" err="1">
                <a:solidFill>
                  <a:srgbClr val="FF0000"/>
                </a:solidFill>
                <a:latin typeface="+mj-lt"/>
                <a:cs typeface="Arial" panose="020B0604020202020204" pitchFamily="34" charset="0"/>
              </a:rPr>
              <a:t>pylori</a:t>
            </a:r>
            <a:endParaRPr lang="it-IT" sz="3600" b="1" dirty="0">
              <a:solidFill>
                <a:srgbClr val="FF0000"/>
              </a:solidFill>
              <a:latin typeface="+mj-lt"/>
              <a:cs typeface="Arial" panose="020B0604020202020204" pitchFamily="34" charset="0"/>
            </a:endParaRPr>
          </a:p>
        </p:txBody>
      </p:sp>
      <p:pic>
        <p:nvPicPr>
          <p:cNvPr id="7" name="Picture 6">
            <a:extLst>
              <a:ext uri="{FF2B5EF4-FFF2-40B4-BE49-F238E27FC236}">
                <a16:creationId xmlns:a16="http://schemas.microsoft.com/office/drawing/2014/main" id="{25DF6A41-C55A-44FF-A73D-126BC8499C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64" r="24642"/>
          <a:stretch/>
        </p:blipFill>
        <p:spPr bwMode="auto">
          <a:xfrm>
            <a:off x="6608025" y="897728"/>
            <a:ext cx="1996423" cy="254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losione: 8 punte 2">
            <a:extLst>
              <a:ext uri="{FF2B5EF4-FFF2-40B4-BE49-F238E27FC236}">
                <a16:creationId xmlns:a16="http://schemas.microsoft.com/office/drawing/2014/main" id="{ADDADE16-28D6-45BD-B5E4-0B3F55B9DCC0}"/>
              </a:ext>
            </a:extLst>
          </p:cNvPr>
          <p:cNvSpPr/>
          <p:nvPr/>
        </p:nvSpPr>
        <p:spPr>
          <a:xfrm rot="21220871">
            <a:off x="6361204" y="3807809"/>
            <a:ext cx="2608693" cy="256121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Roma IV</a:t>
            </a:r>
          </a:p>
        </p:txBody>
      </p:sp>
    </p:spTree>
    <p:extLst>
      <p:ext uri="{BB962C8B-B14F-4D97-AF65-F5344CB8AC3E}">
        <p14:creationId xmlns:p14="http://schemas.microsoft.com/office/powerpoint/2010/main" val="3258497564"/>
      </p:ext>
    </p:extLst>
  </p:cSld>
  <p:clrMapOvr>
    <a:masterClrMapping/>
  </p:clrMapOvr>
  <mc:AlternateContent xmlns:mc="http://schemas.openxmlformats.org/markup-compatibility/2006" xmlns:p14="http://schemas.microsoft.com/office/powerpoint/2010/main">
    <mc:Choice Requires="p14">
      <p:transition spd="slow" p14:dur="2000" advTm="66264"/>
    </mc:Choice>
    <mc:Fallback xmlns="">
      <p:transition spd="slow" advTm="6626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2"/>
          <p:cNvSpPr>
            <a:spLocks noGrp="1"/>
          </p:cNvSpPr>
          <p:nvPr>
            <p:ph idx="1"/>
          </p:nvPr>
        </p:nvSpPr>
        <p:spPr>
          <a:xfrm>
            <a:off x="125358" y="371016"/>
            <a:ext cx="8767662" cy="4185321"/>
          </a:xfrm>
        </p:spPr>
        <p:txBody>
          <a:bodyPr>
            <a:noAutofit/>
          </a:bodyPr>
          <a:lstStyle/>
          <a:p>
            <a:endParaRPr lang="it-IT" altLang="it-IT" sz="2200" dirty="0">
              <a:solidFill>
                <a:schemeClr val="tx1"/>
              </a:solidFill>
              <a:latin typeface="Arial" panose="020B0604020202020204" pitchFamily="34" charset="0"/>
              <a:cs typeface="Arial" panose="020B0604020202020204" pitchFamily="34" charset="0"/>
            </a:endParaRPr>
          </a:p>
          <a:p>
            <a:pPr marL="342900" indent="-342900">
              <a:defRPr/>
            </a:pPr>
            <a:r>
              <a:rPr lang="en-US" sz="2400" dirty="0">
                <a:solidFill>
                  <a:schemeClr val="tx1"/>
                </a:solidFill>
                <a:cs typeface="Arial" pitchFamily="34" charset="0"/>
              </a:rPr>
              <a:t>In </a:t>
            </a:r>
            <a:r>
              <a:rPr lang="en-US" sz="2400" dirty="0" err="1">
                <a:solidFill>
                  <a:schemeClr val="tx1"/>
                </a:solidFill>
                <a:cs typeface="Arial" pitchFamily="34" charset="0"/>
              </a:rPr>
              <a:t>letteratura</a:t>
            </a:r>
            <a:r>
              <a:rPr lang="en-US" sz="2400" dirty="0">
                <a:solidFill>
                  <a:schemeClr val="tx1"/>
                </a:solidFill>
                <a:cs typeface="Arial" pitchFamily="34" charset="0"/>
              </a:rPr>
              <a:t> è </a:t>
            </a:r>
            <a:r>
              <a:rPr lang="en-US" sz="2400" dirty="0" err="1">
                <a:solidFill>
                  <a:schemeClr val="tx1"/>
                </a:solidFill>
                <a:cs typeface="Arial" pitchFamily="34" charset="0"/>
              </a:rPr>
              <a:t>descritta</a:t>
            </a:r>
            <a:r>
              <a:rPr lang="en-US" sz="2400" dirty="0">
                <a:solidFill>
                  <a:schemeClr val="tx1"/>
                </a:solidFill>
                <a:cs typeface="Arial" pitchFamily="34" charset="0"/>
              </a:rPr>
              <a:t> </a:t>
            </a:r>
            <a:r>
              <a:rPr lang="en-US" sz="2400" dirty="0" err="1">
                <a:solidFill>
                  <a:schemeClr val="tx1"/>
                </a:solidFill>
                <a:cs typeface="Arial" pitchFamily="34" charset="0"/>
              </a:rPr>
              <a:t>un’associazione</a:t>
            </a:r>
            <a:r>
              <a:rPr lang="en-US" sz="2400" dirty="0">
                <a:solidFill>
                  <a:schemeClr val="tx1"/>
                </a:solidFill>
                <a:cs typeface="Arial" pitchFamily="34" charset="0"/>
              </a:rPr>
              <a:t> </a:t>
            </a:r>
            <a:r>
              <a:rPr lang="en-US" sz="2400" dirty="0" err="1">
                <a:solidFill>
                  <a:schemeClr val="tx1"/>
                </a:solidFill>
                <a:cs typeface="Arial" pitchFamily="34" charset="0"/>
              </a:rPr>
              <a:t>tra</a:t>
            </a:r>
            <a:r>
              <a:rPr lang="en-US" sz="2400" dirty="0">
                <a:solidFill>
                  <a:schemeClr val="tx1"/>
                </a:solidFill>
                <a:cs typeface="Arial" pitchFamily="34" charset="0"/>
              </a:rPr>
              <a:t> </a:t>
            </a:r>
            <a:r>
              <a:rPr lang="en-US" sz="2400" dirty="0" err="1">
                <a:solidFill>
                  <a:schemeClr val="tx1"/>
                </a:solidFill>
                <a:cs typeface="Arial" pitchFamily="34" charset="0"/>
              </a:rPr>
              <a:t>l’infezione</a:t>
            </a:r>
            <a:r>
              <a:rPr lang="en-US" sz="2400" dirty="0">
                <a:solidFill>
                  <a:schemeClr val="tx1"/>
                </a:solidFill>
                <a:cs typeface="Arial" pitchFamily="34" charset="0"/>
              </a:rPr>
              <a:t> da </a:t>
            </a:r>
            <a:r>
              <a:rPr lang="en-US" sz="2400" i="1" dirty="0">
                <a:solidFill>
                  <a:schemeClr val="tx1"/>
                </a:solidFill>
                <a:cs typeface="Arial" pitchFamily="34" charset="0"/>
              </a:rPr>
              <a:t>H pylori </a:t>
            </a:r>
            <a:r>
              <a:rPr lang="en-US" sz="2400" dirty="0">
                <a:solidFill>
                  <a:schemeClr val="tx1"/>
                </a:solidFill>
                <a:cs typeface="Arial" pitchFamily="34" charset="0"/>
              </a:rPr>
              <a:t>e</a:t>
            </a:r>
            <a:r>
              <a:rPr lang="en-US" sz="2400" i="1" dirty="0">
                <a:solidFill>
                  <a:schemeClr val="tx1"/>
                </a:solidFill>
                <a:cs typeface="Arial" pitchFamily="34" charset="0"/>
              </a:rPr>
              <a:t> </a:t>
            </a:r>
            <a:r>
              <a:rPr lang="en-US" sz="2400" dirty="0" err="1">
                <a:solidFill>
                  <a:schemeClr val="tx1"/>
                </a:solidFill>
                <a:cs typeface="Arial" pitchFamily="34" charset="0"/>
              </a:rPr>
              <a:t>l’anemia</a:t>
            </a:r>
            <a:r>
              <a:rPr lang="en-US" sz="2400" dirty="0">
                <a:solidFill>
                  <a:schemeClr val="tx1"/>
                </a:solidFill>
                <a:cs typeface="Arial" pitchFamily="34" charset="0"/>
              </a:rPr>
              <a:t> </a:t>
            </a:r>
            <a:r>
              <a:rPr lang="en-US" sz="2400" dirty="0" err="1">
                <a:solidFill>
                  <a:schemeClr val="tx1"/>
                </a:solidFill>
                <a:cs typeface="Arial" pitchFamily="34" charset="0"/>
              </a:rPr>
              <a:t>ferro-carenziale</a:t>
            </a:r>
            <a:r>
              <a:rPr lang="en-US" sz="2400" dirty="0">
                <a:solidFill>
                  <a:schemeClr val="tx1"/>
                </a:solidFill>
                <a:cs typeface="Arial" pitchFamily="34" charset="0"/>
              </a:rPr>
              <a:t> </a:t>
            </a:r>
            <a:r>
              <a:rPr lang="en-US" sz="2400" dirty="0" err="1">
                <a:solidFill>
                  <a:schemeClr val="tx1"/>
                </a:solidFill>
                <a:cs typeface="Arial" pitchFamily="34" charset="0"/>
              </a:rPr>
              <a:t>nei</a:t>
            </a:r>
            <a:r>
              <a:rPr lang="en-US" sz="2400" dirty="0">
                <a:solidFill>
                  <a:schemeClr val="tx1"/>
                </a:solidFill>
                <a:cs typeface="Arial" pitchFamily="34" charset="0"/>
              </a:rPr>
              <a:t> bambini e </a:t>
            </a:r>
            <a:r>
              <a:rPr lang="en-US" sz="2400" dirty="0" err="1">
                <a:solidFill>
                  <a:schemeClr val="tx1"/>
                </a:solidFill>
                <a:cs typeface="Arial" pitchFamily="34" charset="0"/>
              </a:rPr>
              <a:t>negli</a:t>
            </a:r>
            <a:r>
              <a:rPr lang="en-US" sz="2400" dirty="0">
                <a:solidFill>
                  <a:schemeClr val="tx1"/>
                </a:solidFill>
                <a:cs typeface="Arial" pitchFamily="34" charset="0"/>
              </a:rPr>
              <a:t> </a:t>
            </a:r>
            <a:r>
              <a:rPr lang="en-US" sz="2400" dirty="0" err="1">
                <a:solidFill>
                  <a:schemeClr val="tx1"/>
                </a:solidFill>
                <a:cs typeface="Arial" pitchFamily="34" charset="0"/>
              </a:rPr>
              <a:t>adulti</a:t>
            </a:r>
            <a:endParaRPr lang="en-US" sz="2400" dirty="0">
              <a:solidFill>
                <a:schemeClr val="tx1"/>
              </a:solidFill>
              <a:cs typeface="Arial" pitchFamily="34" charset="0"/>
            </a:endParaRPr>
          </a:p>
          <a:p>
            <a:pPr marL="342900" indent="-342900">
              <a:defRPr/>
            </a:pPr>
            <a:r>
              <a:rPr lang="en-US" sz="2400" dirty="0">
                <a:solidFill>
                  <a:schemeClr val="tx1"/>
                </a:solidFill>
                <a:cs typeface="Arial" pitchFamily="34" charset="0"/>
              </a:rPr>
              <a:t> </a:t>
            </a:r>
            <a:r>
              <a:rPr lang="it-IT" altLang="it-IT" sz="2400" dirty="0">
                <a:solidFill>
                  <a:schemeClr val="tx1"/>
                </a:solidFill>
                <a:cs typeface="Arial" panose="020B0604020202020204" pitchFamily="34" charset="0"/>
              </a:rPr>
              <a:t>I meccanismi patogenetici non sono esplicitati (</a:t>
            </a:r>
            <a:r>
              <a:rPr lang="en-US" sz="2400" dirty="0" err="1">
                <a:solidFill>
                  <a:schemeClr val="tx1"/>
                </a:solidFill>
                <a:cs typeface="Arial" pitchFamily="34" charset="0"/>
              </a:rPr>
              <a:t>perdita</a:t>
            </a:r>
            <a:r>
              <a:rPr lang="en-US" sz="2400" dirty="0">
                <a:solidFill>
                  <a:schemeClr val="tx1"/>
                </a:solidFill>
                <a:cs typeface="Arial" pitchFamily="34" charset="0"/>
              </a:rPr>
              <a:t> di </a:t>
            </a:r>
            <a:r>
              <a:rPr lang="en-US" sz="2400" dirty="0" err="1">
                <a:solidFill>
                  <a:schemeClr val="tx1"/>
                </a:solidFill>
                <a:cs typeface="Arial" pitchFamily="34" charset="0"/>
              </a:rPr>
              <a:t>sangue</a:t>
            </a:r>
            <a:r>
              <a:rPr lang="en-US" sz="2400" dirty="0">
                <a:solidFill>
                  <a:schemeClr val="tx1"/>
                </a:solidFill>
                <a:cs typeface="Arial" pitchFamily="34" charset="0"/>
              </a:rPr>
              <a:t> </a:t>
            </a:r>
            <a:r>
              <a:rPr lang="en-US" sz="2400" dirty="0" err="1">
                <a:solidFill>
                  <a:schemeClr val="tx1"/>
                </a:solidFill>
                <a:cs typeface="Arial" pitchFamily="34" charset="0"/>
              </a:rPr>
              <a:t>gastrointestinale?scarso</a:t>
            </a:r>
            <a:r>
              <a:rPr lang="en-US" sz="2400" dirty="0">
                <a:solidFill>
                  <a:schemeClr val="tx1"/>
                </a:solidFill>
                <a:cs typeface="Arial" pitchFamily="34" charset="0"/>
              </a:rPr>
              <a:t> </a:t>
            </a:r>
            <a:r>
              <a:rPr lang="en-US" sz="2400" dirty="0" err="1">
                <a:solidFill>
                  <a:schemeClr val="tx1"/>
                </a:solidFill>
                <a:cs typeface="Arial" pitchFamily="34" charset="0"/>
              </a:rPr>
              <a:t>apporto</a:t>
            </a:r>
            <a:r>
              <a:rPr lang="en-US" sz="2400" dirty="0">
                <a:solidFill>
                  <a:schemeClr val="tx1"/>
                </a:solidFill>
                <a:cs typeface="Arial" pitchFamily="34" charset="0"/>
              </a:rPr>
              <a:t>/</a:t>
            </a:r>
            <a:r>
              <a:rPr lang="en-US" sz="2400" dirty="0" err="1">
                <a:solidFill>
                  <a:schemeClr val="tx1"/>
                </a:solidFill>
                <a:cs typeface="Arial" pitchFamily="34" charset="0"/>
              </a:rPr>
              <a:t>malassorbimento</a:t>
            </a:r>
            <a:r>
              <a:rPr lang="en-US" sz="2400" dirty="0">
                <a:solidFill>
                  <a:schemeClr val="tx1"/>
                </a:solidFill>
                <a:cs typeface="Arial" pitchFamily="34" charset="0"/>
              </a:rPr>
              <a:t> di </a:t>
            </a:r>
            <a:r>
              <a:rPr lang="en-US" sz="2400" dirty="0" err="1">
                <a:solidFill>
                  <a:schemeClr val="tx1"/>
                </a:solidFill>
                <a:cs typeface="Arial" pitchFamily="34" charset="0"/>
              </a:rPr>
              <a:t>ferro</a:t>
            </a:r>
            <a:r>
              <a:rPr lang="en-US" sz="2400" dirty="0">
                <a:solidFill>
                  <a:schemeClr val="tx1"/>
                </a:solidFill>
                <a:cs typeface="Arial" pitchFamily="34" charset="0"/>
              </a:rPr>
              <a:t>?..)</a:t>
            </a:r>
            <a:endParaRPr lang="it-IT" altLang="it-IT" sz="2400" i="1" dirty="0">
              <a:solidFill>
                <a:schemeClr val="tx1"/>
              </a:solidFill>
              <a:cs typeface="Arial" panose="020B0604020202020204" pitchFamily="34" charset="0"/>
            </a:endParaRPr>
          </a:p>
          <a:p>
            <a:r>
              <a:rPr lang="it-IT" altLang="it-IT" sz="2400" dirty="0">
                <a:solidFill>
                  <a:schemeClr val="tx1"/>
                </a:solidFill>
                <a:cs typeface="Arial" panose="020B0604020202020204" pitchFamily="34" charset="0"/>
              </a:rPr>
              <a:t>Tuttavia, </a:t>
            </a:r>
            <a:r>
              <a:rPr lang="it-IT" altLang="it-IT" sz="2400" b="1" i="1" dirty="0">
                <a:solidFill>
                  <a:srgbClr val="FF0000"/>
                </a:solidFill>
                <a:cs typeface="Arial" panose="020B0604020202020204" pitchFamily="34" charset="0"/>
              </a:rPr>
              <a:t>non è dimostrato un rapporto causale tra ASP e infezione da HP</a:t>
            </a:r>
            <a:r>
              <a:rPr lang="it-IT" altLang="it-IT" sz="2400" dirty="0">
                <a:solidFill>
                  <a:srgbClr val="FF0000"/>
                </a:solidFill>
                <a:cs typeface="Arial" panose="020B0604020202020204" pitchFamily="34" charset="0"/>
              </a:rPr>
              <a:t> </a:t>
            </a:r>
          </a:p>
          <a:p>
            <a:r>
              <a:rPr lang="it-IT" altLang="it-IT" sz="2400" dirty="0">
                <a:solidFill>
                  <a:schemeClr val="tx1"/>
                </a:solidFill>
                <a:cs typeface="Arial" panose="020B0604020202020204" pitchFamily="34" charset="0"/>
              </a:rPr>
              <a:t>Bisognerebbe indagare per HP in caso di </a:t>
            </a:r>
            <a:r>
              <a:rPr lang="it-IT" altLang="it-IT" sz="2400" b="1" dirty="0">
                <a:solidFill>
                  <a:schemeClr val="tx1"/>
                </a:solidFill>
                <a:cs typeface="Arial" panose="020B0604020202020204" pitchFamily="34" charset="0"/>
              </a:rPr>
              <a:t>ASP refrattaria/non responsiva a terapia marziale/ complicata</a:t>
            </a:r>
            <a:r>
              <a:rPr lang="it-IT" altLang="it-IT" sz="2400" dirty="0">
                <a:solidFill>
                  <a:schemeClr val="tx1"/>
                </a:solidFill>
                <a:cs typeface="Arial" panose="020B0604020202020204" pitchFamily="34" charset="0"/>
              </a:rPr>
              <a:t> </a:t>
            </a:r>
          </a:p>
        </p:txBody>
      </p:sp>
      <p:cxnSp>
        <p:nvCxnSpPr>
          <p:cNvPr id="6" name="Connettore 1 5"/>
          <p:cNvCxnSpPr/>
          <p:nvPr/>
        </p:nvCxnSpPr>
        <p:spPr>
          <a:xfrm>
            <a:off x="318268" y="619101"/>
            <a:ext cx="8358188" cy="1587"/>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p:cNvSpPr txBox="1"/>
          <p:nvPr/>
        </p:nvSpPr>
        <p:spPr>
          <a:xfrm>
            <a:off x="214282" y="107921"/>
            <a:ext cx="8678738" cy="646331"/>
          </a:xfrm>
          <a:prstGeom prst="rect">
            <a:avLst/>
          </a:prstGeom>
          <a:noFill/>
        </p:spPr>
        <p:txBody>
          <a:bodyPr wrap="square" rtlCol="0">
            <a:spAutoFit/>
          </a:bodyPr>
          <a:lstStyle/>
          <a:p>
            <a:r>
              <a:rPr lang="it-IT" sz="3600" b="1" dirty="0">
                <a:solidFill>
                  <a:srgbClr val="FF0000"/>
                </a:solidFill>
                <a:cs typeface="Arial" panose="020B0604020202020204" pitchFamily="34" charset="0"/>
              </a:rPr>
              <a:t>Anemia </a:t>
            </a:r>
            <a:r>
              <a:rPr lang="it-IT" sz="3600" b="1" dirty="0" err="1">
                <a:solidFill>
                  <a:srgbClr val="FF0000"/>
                </a:solidFill>
                <a:cs typeface="Arial" panose="020B0604020202020204" pitchFamily="34" charset="0"/>
              </a:rPr>
              <a:t>Sideropenica</a:t>
            </a:r>
            <a:r>
              <a:rPr lang="it-IT" sz="3600" b="1" dirty="0">
                <a:solidFill>
                  <a:srgbClr val="FF0000"/>
                </a:solidFill>
                <a:cs typeface="Arial" panose="020B0604020202020204" pitchFamily="34" charset="0"/>
              </a:rPr>
              <a:t> ed </a:t>
            </a:r>
            <a:r>
              <a:rPr lang="it-IT" sz="3600" b="1" i="1" dirty="0" err="1">
                <a:solidFill>
                  <a:srgbClr val="FF0000"/>
                </a:solidFill>
                <a:cs typeface="Arial" panose="020B0604020202020204" pitchFamily="34" charset="0"/>
              </a:rPr>
              <a:t>Helicobacter</a:t>
            </a:r>
            <a:r>
              <a:rPr lang="it-IT" sz="3600" b="1" i="1" dirty="0">
                <a:solidFill>
                  <a:srgbClr val="FF0000"/>
                </a:solidFill>
                <a:cs typeface="Arial" panose="020B0604020202020204" pitchFamily="34" charset="0"/>
              </a:rPr>
              <a:t> </a:t>
            </a:r>
            <a:r>
              <a:rPr lang="it-IT" sz="3600" b="1" i="1" dirty="0" err="1">
                <a:solidFill>
                  <a:srgbClr val="FF0000"/>
                </a:solidFill>
                <a:cs typeface="Arial" panose="020B0604020202020204" pitchFamily="34" charset="0"/>
              </a:rPr>
              <a:t>pylori</a:t>
            </a:r>
            <a:endParaRPr lang="it-IT" sz="3600" b="1" i="1" dirty="0">
              <a:solidFill>
                <a:srgbClr val="FF0000"/>
              </a:solidFill>
              <a:cs typeface="Arial" panose="020B0604020202020204" pitchFamily="34" charset="0"/>
            </a:endParaRPr>
          </a:p>
        </p:txBody>
      </p:sp>
      <p:sp>
        <p:nvSpPr>
          <p:cNvPr id="3" name="Rettangolo 2"/>
          <p:cNvSpPr/>
          <p:nvPr/>
        </p:nvSpPr>
        <p:spPr>
          <a:xfrm>
            <a:off x="3635896" y="5978417"/>
            <a:ext cx="5328592" cy="646331"/>
          </a:xfrm>
          <a:prstGeom prst="rect">
            <a:avLst/>
          </a:prstGeom>
        </p:spPr>
        <p:txBody>
          <a:bodyPr wrap="square">
            <a:spAutoFit/>
          </a:bodyPr>
          <a:lstStyle/>
          <a:p>
            <a:r>
              <a:rPr lang="en-US" sz="1200" i="1" dirty="0">
                <a:latin typeface="Arial" panose="020B0604020202020204" pitchFamily="34" charset="0"/>
                <a:cs typeface="Arial" panose="020B0604020202020204" pitchFamily="34" charset="0"/>
              </a:rPr>
              <a:t>J Ped </a:t>
            </a:r>
            <a:r>
              <a:rPr lang="en-US" sz="1200" i="1" dirty="0" err="1">
                <a:latin typeface="Arial" panose="020B0604020202020204" pitchFamily="34" charset="0"/>
                <a:cs typeface="Arial" panose="020B0604020202020204" pitchFamily="34" charset="0"/>
              </a:rPr>
              <a:t>Gastroenterol</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Nutr</a:t>
            </a:r>
            <a:r>
              <a:rPr lang="en-US" sz="1200" i="1"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29 2011;53:524-7; </a:t>
            </a:r>
            <a:r>
              <a:rPr lang="en-US" sz="1200" i="1" dirty="0">
                <a:latin typeface="Arial" panose="020B0604020202020204" pitchFamily="34" charset="0"/>
                <a:cs typeface="Arial" panose="020B0604020202020204" pitchFamily="34" charset="0"/>
              </a:rPr>
              <a:t>Cent </a:t>
            </a:r>
            <a:r>
              <a:rPr lang="en-US" sz="1200" i="1" dirty="0" err="1">
                <a:latin typeface="Arial" panose="020B0604020202020204" pitchFamily="34" charset="0"/>
                <a:cs typeface="Arial" panose="020B0604020202020204" pitchFamily="34" charset="0"/>
              </a:rPr>
              <a:t>Eur</a:t>
            </a:r>
            <a:r>
              <a:rPr lang="en-US" sz="1200" i="1" dirty="0">
                <a:latin typeface="Arial" panose="020B0604020202020204" pitchFamily="34" charset="0"/>
                <a:cs typeface="Arial" panose="020B0604020202020204" pitchFamily="34" charset="0"/>
              </a:rPr>
              <a:t> J Public Health </a:t>
            </a:r>
            <a:r>
              <a:rPr lang="en-US" sz="1200" dirty="0">
                <a:latin typeface="Arial" panose="020B0604020202020204" pitchFamily="34" charset="0"/>
                <a:cs typeface="Arial" panose="020B0604020202020204" pitchFamily="34" charset="0"/>
              </a:rPr>
              <a:t>2011;</a:t>
            </a:r>
          </a:p>
          <a:p>
            <a:r>
              <a:rPr lang="en-US" sz="1200" i="1" dirty="0">
                <a:latin typeface="Arial" panose="020B0604020202020204" pitchFamily="34" charset="0"/>
                <a:cs typeface="Arial" panose="020B0604020202020204" pitchFamily="34" charset="0"/>
              </a:rPr>
              <a:t>J Ped </a:t>
            </a:r>
            <a:r>
              <a:rPr lang="it-IT" sz="1200" i="1" dirty="0" err="1">
                <a:latin typeface="Arial" panose="020B0604020202020204" pitchFamily="34" charset="0"/>
                <a:cs typeface="Arial" panose="020B0604020202020204" pitchFamily="34" charset="0"/>
              </a:rPr>
              <a:t>Gastroenterol</a:t>
            </a:r>
            <a:r>
              <a:rPr lang="it-IT" sz="1200" i="1" dirty="0">
                <a:latin typeface="Arial" panose="020B0604020202020204" pitchFamily="34" charset="0"/>
                <a:cs typeface="Arial" panose="020B0604020202020204" pitchFamily="34" charset="0"/>
              </a:rPr>
              <a:t> </a:t>
            </a:r>
            <a:r>
              <a:rPr lang="it-IT" sz="1200" i="1" dirty="0" err="1">
                <a:latin typeface="Arial" panose="020B0604020202020204" pitchFamily="34" charset="0"/>
                <a:cs typeface="Arial" panose="020B0604020202020204" pitchFamily="34" charset="0"/>
              </a:rPr>
              <a:t>Nutr</a:t>
            </a:r>
            <a:r>
              <a:rPr lang="it-IT" sz="1200" i="1"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2010;51:85-9;</a:t>
            </a:r>
            <a:r>
              <a:rPr lang="it-IT" sz="1200" i="1" dirty="0">
                <a:latin typeface="Arial" panose="020B0604020202020204" pitchFamily="34" charset="0"/>
                <a:cs typeface="Arial" panose="020B0604020202020204" pitchFamily="34" charset="0"/>
              </a:rPr>
              <a:t> </a:t>
            </a:r>
            <a:r>
              <a:rPr lang="it-IT" sz="1200" i="1" dirty="0" err="1">
                <a:latin typeface="Arial" panose="020B0604020202020204" pitchFamily="34" charset="0"/>
                <a:cs typeface="Arial" panose="020B0604020202020204" pitchFamily="34" charset="0"/>
              </a:rPr>
              <a:t>Helicobacter</a:t>
            </a:r>
            <a:r>
              <a:rPr lang="it-IT" sz="1200" i="1"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2014;19:55-64; </a:t>
            </a:r>
          </a:p>
          <a:p>
            <a:r>
              <a:rPr lang="en-US" sz="1200" i="1" dirty="0">
                <a:latin typeface="Arial" panose="020B0604020202020204" pitchFamily="34" charset="0"/>
                <a:cs typeface="Arial" panose="020B0604020202020204" pitchFamily="34" charset="0"/>
              </a:rPr>
              <a:t>Public health nutrition </a:t>
            </a:r>
            <a:r>
              <a:rPr lang="en-US" sz="1200" dirty="0">
                <a:latin typeface="Arial" panose="020B0604020202020204" pitchFamily="34" charset="0"/>
                <a:cs typeface="Arial" panose="020B0604020202020204" pitchFamily="34" charset="0"/>
              </a:rPr>
              <a:t>2011;14:1415-23; </a:t>
            </a:r>
            <a:r>
              <a:rPr lang="en-US" sz="1200" i="1" dirty="0" err="1">
                <a:latin typeface="Arial" panose="020B0604020202020204" pitchFamily="34" charset="0"/>
                <a:cs typeface="Arial" panose="020B0604020202020204" pitchFamily="34" charset="0"/>
              </a:rPr>
              <a:t>Eur</a:t>
            </a:r>
            <a:r>
              <a:rPr lang="en-US" sz="1200" i="1" dirty="0">
                <a:latin typeface="Arial" panose="020B0604020202020204" pitchFamily="34" charset="0"/>
                <a:cs typeface="Arial" panose="020B0604020202020204" pitchFamily="34" charset="0"/>
              </a:rPr>
              <a:t> J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Nutr</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2010;64:1101-7</a:t>
            </a:r>
            <a:endParaRPr lang="it-IT" sz="1200" dirty="0">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A51E23B5-054B-493E-B64B-1EC5780F38B4}"/>
              </a:ext>
            </a:extLst>
          </p:cNvPr>
          <p:cNvPicPr>
            <a:picLocks noChangeAspect="1"/>
          </p:cNvPicPr>
          <p:nvPr/>
        </p:nvPicPr>
        <p:blipFill rotWithShape="1">
          <a:blip r:embed="rId3"/>
          <a:srcRect l="16251" t="12201" r="17600" b="14091"/>
          <a:stretch/>
        </p:blipFill>
        <p:spPr>
          <a:xfrm>
            <a:off x="255481" y="4311360"/>
            <a:ext cx="3466094" cy="1912035"/>
          </a:xfrm>
          <a:prstGeom prst="rect">
            <a:avLst/>
          </a:prstGeom>
        </p:spPr>
      </p:pic>
      <p:pic>
        <p:nvPicPr>
          <p:cNvPr id="7" name="Immagine 6">
            <a:extLst>
              <a:ext uri="{FF2B5EF4-FFF2-40B4-BE49-F238E27FC236}">
                <a16:creationId xmlns:a16="http://schemas.microsoft.com/office/drawing/2014/main" id="{EAF8BC7F-0A1E-4B0F-9772-243150234997}"/>
              </a:ext>
            </a:extLst>
          </p:cNvPr>
          <p:cNvPicPr>
            <a:picLocks noChangeAspect="1"/>
          </p:cNvPicPr>
          <p:nvPr/>
        </p:nvPicPr>
        <p:blipFill rotWithShape="1">
          <a:blip r:embed="rId4">
            <a:lum bright="-20000" contrast="40000"/>
          </a:blip>
          <a:srcRect b="2580"/>
          <a:stretch/>
        </p:blipFill>
        <p:spPr>
          <a:xfrm>
            <a:off x="3721575" y="5175611"/>
            <a:ext cx="5242913" cy="629654"/>
          </a:xfrm>
          <a:prstGeom prst="rect">
            <a:avLst/>
          </a:prstGeom>
        </p:spPr>
      </p:pic>
    </p:spTree>
    <p:extLst>
      <p:ext uri="{BB962C8B-B14F-4D97-AF65-F5344CB8AC3E}">
        <p14:creationId xmlns:p14="http://schemas.microsoft.com/office/powerpoint/2010/main" val="1140853178"/>
      </p:ext>
    </p:extLst>
  </p:cSld>
  <p:clrMapOvr>
    <a:masterClrMapping/>
  </p:clrMapOvr>
  <mc:AlternateContent xmlns:mc="http://schemas.openxmlformats.org/markup-compatibility/2006" xmlns:p14="http://schemas.microsoft.com/office/powerpoint/2010/main">
    <mc:Choice Requires="p14">
      <p:transition spd="slow" p14:dur="2000" advTm="58513"/>
    </mc:Choice>
    <mc:Fallback xmlns="">
      <p:transition spd="slow" advTm="5851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8FFBD90-2B61-4B78-98EE-97F01B899046}"/>
              </a:ext>
            </a:extLst>
          </p:cNvPr>
          <p:cNvSpPr>
            <a:spLocks noChangeArrowheads="1"/>
          </p:cNvSpPr>
          <p:nvPr/>
        </p:nvSpPr>
        <p:spPr bwMode="auto">
          <a:xfrm>
            <a:off x="-980702" y="97035"/>
            <a:ext cx="7659688" cy="646331"/>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sz="3600" b="1" dirty="0">
                <a:solidFill>
                  <a:srgbClr val="FF0000"/>
                </a:solidFill>
                <a:latin typeface="+mj-lt"/>
                <a:cs typeface="Times New Roman" pitchFamily="18" charset="0"/>
              </a:rPr>
              <a:t>Quando</a:t>
            </a:r>
            <a:r>
              <a:rPr lang="it-IT" altLang="it-IT" sz="3600" b="1" i="1" u="sng" dirty="0">
                <a:solidFill>
                  <a:srgbClr val="FF0000"/>
                </a:solidFill>
                <a:latin typeface="+mj-lt"/>
                <a:cs typeface="Times New Roman" pitchFamily="18" charset="0"/>
              </a:rPr>
              <a:t> NON </a:t>
            </a:r>
            <a:r>
              <a:rPr lang="it-IT" altLang="it-IT" sz="3600" b="1" dirty="0">
                <a:solidFill>
                  <a:srgbClr val="FF0000"/>
                </a:solidFill>
                <a:latin typeface="+mj-lt"/>
                <a:cs typeface="Times New Roman" pitchFamily="18" charset="0"/>
              </a:rPr>
              <a:t>cercare HP</a:t>
            </a:r>
          </a:p>
        </p:txBody>
      </p:sp>
      <p:pic>
        <p:nvPicPr>
          <p:cNvPr id="17411" name="Picture 2">
            <a:extLst>
              <a:ext uri="{FF2B5EF4-FFF2-40B4-BE49-F238E27FC236}">
                <a16:creationId xmlns:a16="http://schemas.microsoft.com/office/drawing/2014/main" id="{92E1038E-4815-478F-B18A-9DF5C93A53AB}"/>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91886" y="747637"/>
            <a:ext cx="523737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a:extLst>
              <a:ext uri="{FF2B5EF4-FFF2-40B4-BE49-F238E27FC236}">
                <a16:creationId xmlns:a16="http://schemas.microsoft.com/office/drawing/2014/main" id="{44C96E85-C6B5-4848-8D53-4E8C9D010D50}"/>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214282" y="2357430"/>
            <a:ext cx="5286412" cy="172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a:extLst>
              <a:ext uri="{FF2B5EF4-FFF2-40B4-BE49-F238E27FC236}">
                <a16:creationId xmlns:a16="http://schemas.microsoft.com/office/drawing/2014/main" id="{300639B9-513D-4B56-BDA2-5609D67AD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6" y="518134"/>
            <a:ext cx="2033459" cy="203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a:extLst>
              <a:ext uri="{FF2B5EF4-FFF2-40B4-BE49-F238E27FC236}">
                <a16:creationId xmlns:a16="http://schemas.microsoft.com/office/drawing/2014/main" id="{E9F33D34-FE63-497F-8F10-6BA73D4014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1613" y="2492896"/>
            <a:ext cx="1747837"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er 2">
            <a:extLst>
              <a:ext uri="{FF2B5EF4-FFF2-40B4-BE49-F238E27FC236}">
                <a16:creationId xmlns:a16="http://schemas.microsoft.com/office/drawing/2014/main" id="{7B95BF5E-DD2F-4EF7-8DA4-009699DC799C}"/>
              </a:ext>
            </a:extLst>
          </p:cNvPr>
          <p:cNvSpPr/>
          <p:nvPr/>
        </p:nvSpPr>
        <p:spPr>
          <a:xfrm>
            <a:off x="5678252" y="241198"/>
            <a:ext cx="2952750" cy="2505075"/>
          </a:xfrm>
          <a:prstGeom prst="mathMultiply">
            <a:avLst>
              <a:gd name="adj1" fmla="val 120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Per 11">
            <a:extLst>
              <a:ext uri="{FF2B5EF4-FFF2-40B4-BE49-F238E27FC236}">
                <a16:creationId xmlns:a16="http://schemas.microsoft.com/office/drawing/2014/main" id="{3B7129C4-87CA-4703-885F-F1E4724CD72D}"/>
              </a:ext>
            </a:extLst>
          </p:cNvPr>
          <p:cNvSpPr/>
          <p:nvPr/>
        </p:nvSpPr>
        <p:spPr>
          <a:xfrm>
            <a:off x="5678252" y="2060848"/>
            <a:ext cx="2952750" cy="2503488"/>
          </a:xfrm>
          <a:prstGeom prst="mathMultiply">
            <a:avLst>
              <a:gd name="adj1" fmla="val 120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4" name="Rettangolo 13">
            <a:extLst>
              <a:ext uri="{FF2B5EF4-FFF2-40B4-BE49-F238E27FC236}">
                <a16:creationId xmlns:a16="http://schemas.microsoft.com/office/drawing/2014/main" id="{36B96897-8DBF-40F7-BE0F-9F88746044E9}"/>
              </a:ext>
            </a:extLst>
          </p:cNvPr>
          <p:cNvSpPr/>
          <p:nvPr/>
        </p:nvSpPr>
        <p:spPr>
          <a:xfrm>
            <a:off x="6429375" y="5214938"/>
            <a:ext cx="928688"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Immagine 3">
            <a:extLst>
              <a:ext uri="{FF2B5EF4-FFF2-40B4-BE49-F238E27FC236}">
                <a16:creationId xmlns:a16="http://schemas.microsoft.com/office/drawing/2014/main" id="{298EDA1A-13B4-4953-9E0D-707788DC2A7B}"/>
              </a:ext>
            </a:extLst>
          </p:cNvPr>
          <p:cNvPicPr>
            <a:picLocks noChangeAspect="1"/>
          </p:cNvPicPr>
          <p:nvPr/>
        </p:nvPicPr>
        <p:blipFill>
          <a:blip r:embed="rId7">
            <a:grayscl/>
            <a:lum contrast="10000"/>
          </a:blip>
          <a:stretch>
            <a:fillRect/>
          </a:stretch>
        </p:blipFill>
        <p:spPr>
          <a:xfrm>
            <a:off x="214282" y="4143380"/>
            <a:ext cx="5286412" cy="1755048"/>
          </a:xfrm>
          <a:prstGeom prst="rect">
            <a:avLst/>
          </a:prstGeom>
        </p:spPr>
      </p:pic>
      <p:pic>
        <p:nvPicPr>
          <p:cNvPr id="1026" name="Picture 2" descr="Risultati immagini per nano cartoon">
            <a:extLst>
              <a:ext uri="{FF2B5EF4-FFF2-40B4-BE49-F238E27FC236}">
                <a16:creationId xmlns:a16="http://schemas.microsoft.com/office/drawing/2014/main" id="{00F67D60-CBAB-4882-B4D2-6A9BAA5BBEF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596" t="9051" r="17575" b="9051"/>
          <a:stretch/>
        </p:blipFill>
        <p:spPr bwMode="auto">
          <a:xfrm>
            <a:off x="6658364" y="4190298"/>
            <a:ext cx="1176479" cy="1736549"/>
          </a:xfrm>
          <a:prstGeom prst="rect">
            <a:avLst/>
          </a:prstGeom>
          <a:noFill/>
          <a:extLst>
            <a:ext uri="{909E8E84-426E-40DD-AFC4-6F175D3DCCD1}">
              <a14:hiddenFill xmlns:a14="http://schemas.microsoft.com/office/drawing/2010/main">
                <a:solidFill>
                  <a:srgbClr val="FFFFFF"/>
                </a:solidFill>
              </a14:hiddenFill>
            </a:ext>
          </a:extLst>
        </p:spPr>
      </p:pic>
      <p:sp>
        <p:nvSpPr>
          <p:cNvPr id="13" name="Per 11">
            <a:extLst>
              <a:ext uri="{FF2B5EF4-FFF2-40B4-BE49-F238E27FC236}">
                <a16:creationId xmlns:a16="http://schemas.microsoft.com/office/drawing/2014/main" id="{341BBEE5-FB3C-4F66-95D7-2D32468EA292}"/>
              </a:ext>
            </a:extLst>
          </p:cNvPr>
          <p:cNvSpPr/>
          <p:nvPr/>
        </p:nvSpPr>
        <p:spPr>
          <a:xfrm>
            <a:off x="5862206" y="4054644"/>
            <a:ext cx="2682326" cy="1922644"/>
          </a:xfrm>
          <a:prstGeom prst="mathMultiply">
            <a:avLst>
              <a:gd name="adj1" fmla="val 120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a:extLst>
              <a:ext uri="{FF2B5EF4-FFF2-40B4-BE49-F238E27FC236}">
                <a16:creationId xmlns:a16="http://schemas.microsoft.com/office/drawing/2014/main" id="{2C76703D-75D7-4FAD-99D4-E619C1AF0489}"/>
              </a:ext>
            </a:extLst>
          </p:cNvPr>
          <p:cNvPicPr>
            <a:picLocks noChangeAspect="1"/>
          </p:cNvPicPr>
          <p:nvPr/>
        </p:nvPicPr>
        <p:blipFill>
          <a:blip r:embed="rId9">
            <a:grayscl/>
          </a:blip>
          <a:stretch>
            <a:fillRect/>
          </a:stretch>
        </p:blipFill>
        <p:spPr>
          <a:xfrm>
            <a:off x="357158" y="6007316"/>
            <a:ext cx="8434703" cy="636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6" name="Connettore 1 15"/>
          <p:cNvCxnSpPr/>
          <p:nvPr/>
        </p:nvCxnSpPr>
        <p:spPr>
          <a:xfrm>
            <a:off x="357158" y="4071942"/>
            <a:ext cx="500066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285750" y="641330"/>
            <a:ext cx="8358188" cy="1588"/>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089266423"/>
      </p:ext>
    </p:extLst>
  </p:cSld>
  <p:clrMapOvr>
    <a:masterClrMapping/>
  </p:clrMapOvr>
  <mc:AlternateContent xmlns:mc="http://schemas.openxmlformats.org/markup-compatibility/2006" xmlns:p14="http://schemas.microsoft.com/office/powerpoint/2010/main">
    <mc:Choice Requires="p14">
      <p:transition spd="slow" p14:dur="2000" advTm="70406"/>
    </mc:Choice>
    <mc:Fallback xmlns="">
      <p:transition spd="slow" advTm="704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4"/>
                                        </p:tgtEl>
                                        <p:attrNameLst>
                                          <p:attrName>style.visibility</p:attrName>
                                        </p:attrNameLst>
                                      </p:cBhvr>
                                      <p:to>
                                        <p:strVal val="visible"/>
                                      </p:to>
                                    </p:set>
                                    <p:anim calcmode="lin" valueType="num">
                                      <p:cBhvr additive="base">
                                        <p:cTn id="11" dur="500" fill="hold"/>
                                        <p:tgtEl>
                                          <p:spTgt spid="17414"/>
                                        </p:tgtEl>
                                        <p:attrNameLst>
                                          <p:attrName>ppt_x</p:attrName>
                                        </p:attrNameLst>
                                      </p:cBhvr>
                                      <p:tavLst>
                                        <p:tav tm="0">
                                          <p:val>
                                            <p:strVal val="#ppt_x"/>
                                          </p:val>
                                        </p:tav>
                                        <p:tav tm="100000">
                                          <p:val>
                                            <p:strVal val="#ppt_x"/>
                                          </p:val>
                                        </p:tav>
                                      </p:tavLst>
                                    </p:anim>
                                    <p:anim calcmode="lin" valueType="num">
                                      <p:cBhvr additive="base">
                                        <p:cTn id="12" dur="500" fill="hold"/>
                                        <p:tgtEl>
                                          <p:spTgt spid="174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412"/>
                                        </p:tgtEl>
                                        <p:attrNameLst>
                                          <p:attrName>style.visibility</p:attrName>
                                        </p:attrNameLst>
                                      </p:cBhvr>
                                      <p:to>
                                        <p:strVal val="visible"/>
                                      </p:to>
                                    </p:set>
                                    <p:anim calcmode="lin" valueType="num">
                                      <p:cBhvr additive="base">
                                        <p:cTn id="21" dur="500" fill="hold"/>
                                        <p:tgtEl>
                                          <p:spTgt spid="17412"/>
                                        </p:tgtEl>
                                        <p:attrNameLst>
                                          <p:attrName>ppt_x</p:attrName>
                                        </p:attrNameLst>
                                      </p:cBhvr>
                                      <p:tavLst>
                                        <p:tav tm="0">
                                          <p:val>
                                            <p:strVal val="#ppt_x"/>
                                          </p:val>
                                        </p:tav>
                                        <p:tav tm="100000">
                                          <p:val>
                                            <p:strVal val="#ppt_x"/>
                                          </p:val>
                                        </p:tav>
                                      </p:tavLst>
                                    </p:anim>
                                    <p:anim calcmode="lin" valueType="num">
                                      <p:cBhvr additive="base">
                                        <p:cTn id="22" dur="500" fill="hold"/>
                                        <p:tgtEl>
                                          <p:spTgt spid="174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ppt_x"/>
                                          </p:val>
                                        </p:tav>
                                        <p:tav tm="100000">
                                          <p:val>
                                            <p:strVal val="#ppt_x"/>
                                          </p:val>
                                        </p:tav>
                                      </p:tavLst>
                                    </p:anim>
                                    <p:anim calcmode="lin" valueType="num">
                                      <p:cBhvr additive="base">
                                        <p:cTn id="26" dur="500" fill="hold"/>
                                        <p:tgtEl>
                                          <p:spTgt spid="174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a:off x="285750" y="692696"/>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8434" name="Segnaposto contenuto 2"/>
          <p:cNvSpPr>
            <a:spLocks noGrp="1"/>
          </p:cNvSpPr>
          <p:nvPr>
            <p:ph idx="1"/>
          </p:nvPr>
        </p:nvSpPr>
        <p:spPr>
          <a:xfrm>
            <a:off x="259872" y="769402"/>
            <a:ext cx="8397161" cy="6294828"/>
          </a:xfrm>
        </p:spPr>
        <p:txBody>
          <a:bodyPr>
            <a:normAutofit/>
          </a:bodyPr>
          <a:lstStyle/>
          <a:p>
            <a:pPr marL="34290" indent="0">
              <a:buNone/>
              <a:defRPr/>
            </a:pPr>
            <a:endParaRPr lang="it-IT" sz="2400" b="1" u="sng" dirty="0">
              <a:latin typeface="Arial" pitchFamily="34" charset="0"/>
              <a:cs typeface="Arial" pitchFamily="34" charset="0"/>
            </a:endParaRPr>
          </a:p>
          <a:p>
            <a:pPr lvl="1" algn="ctr">
              <a:buFont typeface="Wingdings" panose="05000000000000000000" pitchFamily="2" charset="2"/>
              <a:buChar char="v"/>
              <a:defRPr/>
            </a:pPr>
            <a:endParaRPr lang="it-IT" sz="2400" dirty="0">
              <a:solidFill>
                <a:schemeClr val="tx1"/>
              </a:solidFill>
              <a:latin typeface="Arial" pitchFamily="34" charset="0"/>
              <a:cs typeface="Arial" pitchFamily="34" charset="0"/>
            </a:endParaRPr>
          </a:p>
          <a:p>
            <a:pPr lvl="1" algn="ctr">
              <a:buFont typeface="Wingdings" panose="05000000000000000000" pitchFamily="2" charset="2"/>
              <a:buChar char="v"/>
              <a:defRPr/>
            </a:pPr>
            <a:r>
              <a:rPr lang="it-IT" sz="2400" dirty="0">
                <a:solidFill>
                  <a:schemeClr val="tx1"/>
                </a:solidFill>
                <a:latin typeface="Arial" pitchFamily="34" charset="0"/>
                <a:cs typeface="Arial" pitchFamily="34" charset="0"/>
              </a:rPr>
              <a:t> </a:t>
            </a:r>
            <a:r>
              <a:rPr lang="it-IT" sz="2400" b="1" dirty="0">
                <a:solidFill>
                  <a:schemeClr val="tx1"/>
                </a:solidFill>
                <a:cs typeface="Arial" pitchFamily="34" charset="0"/>
              </a:rPr>
              <a:t>coltura positiva</a:t>
            </a:r>
            <a:endParaRPr lang="it-IT" sz="2400" dirty="0">
              <a:solidFill>
                <a:schemeClr val="tx1"/>
              </a:solidFill>
              <a:cs typeface="Arial" pitchFamily="34" charset="0"/>
            </a:endParaRPr>
          </a:p>
          <a:p>
            <a:pPr marL="457200" lvl="1" indent="0" algn="ctr">
              <a:buNone/>
              <a:defRPr/>
            </a:pPr>
            <a:r>
              <a:rPr lang="it-IT" sz="2400" dirty="0">
                <a:solidFill>
                  <a:schemeClr val="tx1"/>
                </a:solidFill>
                <a:cs typeface="Arial" pitchFamily="34" charset="0"/>
              </a:rPr>
              <a:t>	O</a:t>
            </a:r>
          </a:p>
          <a:p>
            <a:pPr lvl="1" algn="ctr">
              <a:buFont typeface="Wingdings" panose="05000000000000000000" pitchFamily="2" charset="2"/>
              <a:buChar char="v"/>
              <a:defRPr/>
            </a:pPr>
            <a:r>
              <a:rPr lang="it-IT" sz="2400" dirty="0">
                <a:solidFill>
                  <a:schemeClr val="tx1"/>
                </a:solidFill>
                <a:cs typeface="Arial" pitchFamily="34" charset="0"/>
              </a:rPr>
              <a:t> </a:t>
            </a:r>
            <a:r>
              <a:rPr lang="it-IT" sz="2400" b="1" dirty="0">
                <a:solidFill>
                  <a:schemeClr val="tx1"/>
                </a:solidFill>
                <a:cs typeface="Arial" pitchFamily="34" charset="0"/>
              </a:rPr>
              <a:t>gastrite da </a:t>
            </a:r>
            <a:r>
              <a:rPr lang="it-IT" sz="2400" b="1" i="1" dirty="0">
                <a:solidFill>
                  <a:schemeClr val="tx1"/>
                </a:solidFill>
                <a:cs typeface="Arial" pitchFamily="34" charset="0"/>
              </a:rPr>
              <a:t>H </a:t>
            </a:r>
            <a:r>
              <a:rPr lang="it-IT" sz="2400" b="1" i="1" dirty="0" err="1">
                <a:solidFill>
                  <a:schemeClr val="tx1"/>
                </a:solidFill>
                <a:cs typeface="Arial" pitchFamily="34" charset="0"/>
              </a:rPr>
              <a:t>pylori</a:t>
            </a:r>
            <a:r>
              <a:rPr lang="it-IT" sz="2400" b="1" i="1" dirty="0">
                <a:solidFill>
                  <a:schemeClr val="tx1"/>
                </a:solidFill>
                <a:cs typeface="Arial" pitchFamily="34" charset="0"/>
              </a:rPr>
              <a:t> </a:t>
            </a:r>
            <a:r>
              <a:rPr lang="it-IT" sz="2400" b="1" dirty="0">
                <a:solidFill>
                  <a:schemeClr val="tx1"/>
                </a:solidFill>
                <a:cs typeface="Arial" pitchFamily="34" charset="0"/>
              </a:rPr>
              <a:t>all’istologia</a:t>
            </a:r>
            <a:r>
              <a:rPr lang="it-IT" sz="2400" b="1" i="1" dirty="0">
                <a:solidFill>
                  <a:schemeClr val="tx1"/>
                </a:solidFill>
                <a:cs typeface="Arial" pitchFamily="34" charset="0"/>
              </a:rPr>
              <a:t> </a:t>
            </a:r>
            <a:r>
              <a:rPr lang="it-IT" sz="2400" b="1" dirty="0">
                <a:solidFill>
                  <a:schemeClr val="tx1"/>
                </a:solidFill>
                <a:cs typeface="Arial" pitchFamily="34" charset="0"/>
              </a:rPr>
              <a:t>+ almeno un altro test invasivo</a:t>
            </a:r>
            <a:endParaRPr lang="it-IT" sz="2400" dirty="0">
              <a:solidFill>
                <a:schemeClr val="tx1"/>
              </a:solidFill>
              <a:cs typeface="Arial" pitchFamily="34" charset="0"/>
            </a:endParaRPr>
          </a:p>
          <a:p>
            <a:pPr marL="34290" indent="0">
              <a:buNone/>
              <a:defRPr/>
            </a:pPr>
            <a:endParaRPr lang="it-IT" sz="2400" dirty="0">
              <a:solidFill>
                <a:schemeClr val="tx1"/>
              </a:solidFill>
              <a:latin typeface="Arial" pitchFamily="34" charset="0"/>
              <a:cs typeface="Arial" pitchFamily="34" charset="0"/>
            </a:endParaRPr>
          </a:p>
          <a:p>
            <a:pPr marL="34290" indent="0">
              <a:buNone/>
              <a:defRPr/>
            </a:pPr>
            <a:endParaRPr lang="it-IT" sz="2400" dirty="0">
              <a:solidFill>
                <a:schemeClr val="tx1"/>
              </a:solidFill>
              <a:latin typeface="Arial" pitchFamily="34" charset="0"/>
              <a:cs typeface="Arial" pitchFamily="34" charset="0"/>
            </a:endParaRPr>
          </a:p>
          <a:p>
            <a:pPr>
              <a:defRPr/>
            </a:pPr>
            <a:endParaRPr lang="it-IT" sz="2400" dirty="0">
              <a:solidFill>
                <a:schemeClr val="tx1"/>
              </a:solidFill>
              <a:latin typeface="Arial" pitchFamily="34" charset="0"/>
              <a:cs typeface="Arial" pitchFamily="34" charset="0"/>
            </a:endParaRPr>
          </a:p>
          <a:p>
            <a:pPr>
              <a:defRPr/>
            </a:pPr>
            <a:r>
              <a:rPr lang="it-IT" sz="2400" b="1" dirty="0">
                <a:solidFill>
                  <a:schemeClr val="tx1"/>
                </a:solidFill>
                <a:cs typeface="Arial" pitchFamily="34" charset="0"/>
              </a:rPr>
              <a:t>EGDS</a:t>
            </a:r>
            <a:r>
              <a:rPr lang="it-IT" sz="2400" dirty="0">
                <a:solidFill>
                  <a:schemeClr val="tx1"/>
                </a:solidFill>
                <a:cs typeface="Arial" pitchFamily="34" charset="0"/>
                <a:sym typeface="Wingdings" panose="05000000000000000000" pitchFamily="2" charset="2"/>
              </a:rPr>
              <a:t> </a:t>
            </a:r>
            <a:r>
              <a:rPr lang="it-IT" sz="2400" dirty="0">
                <a:solidFill>
                  <a:schemeClr val="tx1"/>
                </a:solidFill>
                <a:cs typeface="Arial" pitchFamily="34" charset="0"/>
              </a:rPr>
              <a:t>almeno </a:t>
            </a:r>
            <a:r>
              <a:rPr lang="it-IT" sz="2400" b="1" dirty="0">
                <a:solidFill>
                  <a:srgbClr val="FF0000"/>
                </a:solidFill>
                <a:cs typeface="Arial" pitchFamily="34" charset="0"/>
              </a:rPr>
              <a:t>6 </a:t>
            </a:r>
            <a:r>
              <a:rPr lang="it-IT" sz="2400" dirty="0">
                <a:solidFill>
                  <a:schemeClr val="tx1"/>
                </a:solidFill>
                <a:cs typeface="Arial" pitchFamily="34" charset="0"/>
              </a:rPr>
              <a:t>biopsie gastriche (antro-corpo)</a:t>
            </a:r>
          </a:p>
          <a:p>
            <a:pPr marL="34290" indent="0">
              <a:buNone/>
              <a:defRPr/>
            </a:pPr>
            <a:endParaRPr lang="it-IT" sz="2400" dirty="0">
              <a:solidFill>
                <a:schemeClr val="tx1"/>
              </a:solidFill>
              <a:cs typeface="Arial" pitchFamily="34" charset="0"/>
            </a:endParaRPr>
          </a:p>
          <a:p>
            <a:pPr>
              <a:defRPr/>
            </a:pPr>
            <a:r>
              <a:rPr lang="it-IT" sz="2400" dirty="0">
                <a:solidFill>
                  <a:schemeClr val="tx1"/>
                </a:solidFill>
                <a:cs typeface="Arial" pitchFamily="34" charset="0"/>
              </a:rPr>
              <a:t>Un test non invasivo positivo supporta la diagnosi nei casi dove l'istologia positiva è l'unica prova invasiva disponibile</a:t>
            </a:r>
            <a:r>
              <a:rPr lang="it-IT" sz="2200" dirty="0">
                <a:solidFill>
                  <a:schemeClr val="tx1"/>
                </a:solidFill>
                <a:cs typeface="Arial" pitchFamily="34" charset="0"/>
              </a:rPr>
              <a:t>.</a:t>
            </a:r>
          </a:p>
        </p:txBody>
      </p:sp>
      <p:sp>
        <p:nvSpPr>
          <p:cNvPr id="13" name="Rettangolo 12"/>
          <p:cNvSpPr/>
          <p:nvPr/>
        </p:nvSpPr>
        <p:spPr>
          <a:xfrm>
            <a:off x="755576" y="6381328"/>
            <a:ext cx="8264196" cy="861774"/>
          </a:xfrm>
          <a:prstGeom prst="rect">
            <a:avLst/>
          </a:prstGeom>
        </p:spPr>
        <p:txBody>
          <a:bodyPr wrap="square">
            <a:spAutoFit/>
          </a:bodyPr>
          <a:lstStyle/>
          <a:p>
            <a:pPr algn="r"/>
            <a:r>
              <a:rPr lang="pt-BR" sz="1600" i="1" dirty="0">
                <a:cs typeface="Arial" panose="020B0604020202020204" pitchFamily="34" charset="0"/>
              </a:rPr>
              <a:t>J Pediatr Gastroenterol Nutr</a:t>
            </a:r>
            <a:r>
              <a:rPr lang="pt-BR" sz="1600" dirty="0">
                <a:cs typeface="Arial" panose="020B0604020202020204" pitchFamily="34" charset="0"/>
              </a:rPr>
              <a:t> 2017; 64: 991-1003</a:t>
            </a:r>
            <a:endParaRPr lang="it-IT" sz="1600" dirty="0">
              <a:cs typeface="Arial" panose="020B0604020202020204" pitchFamily="34" charset="0"/>
            </a:endParaRPr>
          </a:p>
          <a:p>
            <a:endParaRPr lang="it-IT" sz="1600" dirty="0"/>
          </a:p>
          <a:p>
            <a:endParaRPr lang="it-IT"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DC93B840-AC9E-4C11-80CE-7732EA176181}"/>
              </a:ext>
            </a:extLst>
          </p:cNvPr>
          <p:cNvSpPr txBox="1"/>
          <p:nvPr/>
        </p:nvSpPr>
        <p:spPr>
          <a:xfrm>
            <a:off x="259872" y="127179"/>
            <a:ext cx="8678738" cy="646331"/>
          </a:xfrm>
          <a:prstGeom prst="rect">
            <a:avLst/>
          </a:prstGeom>
          <a:noFill/>
        </p:spPr>
        <p:txBody>
          <a:bodyPr wrap="square" rtlCol="0">
            <a:spAutoFit/>
          </a:bodyPr>
          <a:lstStyle/>
          <a:p>
            <a:r>
              <a:rPr lang="it-IT" sz="3600" b="1" dirty="0">
                <a:solidFill>
                  <a:srgbClr val="FF0000"/>
                </a:solidFill>
                <a:cs typeface="Arial" panose="020B0604020202020204" pitchFamily="34" charset="0"/>
              </a:rPr>
              <a:t>Come Fare Diagnosi infezione da HP</a:t>
            </a:r>
          </a:p>
        </p:txBody>
      </p:sp>
      <p:cxnSp>
        <p:nvCxnSpPr>
          <p:cNvPr id="3" name="Connettore 2 2">
            <a:extLst>
              <a:ext uri="{FF2B5EF4-FFF2-40B4-BE49-F238E27FC236}">
                <a16:creationId xmlns:a16="http://schemas.microsoft.com/office/drawing/2014/main" id="{76E196F8-A78F-49A4-9439-4F42CF071B8C}"/>
              </a:ext>
            </a:extLst>
          </p:cNvPr>
          <p:cNvCxnSpPr>
            <a:cxnSpLocks/>
          </p:cNvCxnSpPr>
          <p:nvPr/>
        </p:nvCxnSpPr>
        <p:spPr>
          <a:xfrm flipH="1">
            <a:off x="2487944" y="2978003"/>
            <a:ext cx="504056" cy="4586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483C102E-E61E-4F50-89D9-9B773726A755}"/>
              </a:ext>
            </a:extLst>
          </p:cNvPr>
          <p:cNvSpPr txBox="1"/>
          <p:nvPr/>
        </p:nvSpPr>
        <p:spPr>
          <a:xfrm>
            <a:off x="1547664" y="3574757"/>
            <a:ext cx="2448272"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sz="2400" dirty="0">
                <a:solidFill>
                  <a:schemeClr val="tx1"/>
                </a:solidFill>
                <a:cs typeface="Arial" pitchFamily="34" charset="0"/>
              </a:rPr>
              <a:t>Test rapido all’ ureasi</a:t>
            </a:r>
            <a:endParaRPr lang="it-IT" sz="2400" dirty="0">
              <a:solidFill>
                <a:schemeClr val="tx1"/>
              </a:solidFill>
            </a:endParaRPr>
          </a:p>
        </p:txBody>
      </p:sp>
      <p:sp>
        <p:nvSpPr>
          <p:cNvPr id="9" name="CasellaDiTesto 8">
            <a:extLst>
              <a:ext uri="{FF2B5EF4-FFF2-40B4-BE49-F238E27FC236}">
                <a16:creationId xmlns:a16="http://schemas.microsoft.com/office/drawing/2014/main" id="{626F0E04-5337-42A9-9BF0-85B7268CAD3F}"/>
              </a:ext>
            </a:extLst>
          </p:cNvPr>
          <p:cNvSpPr txBox="1"/>
          <p:nvPr/>
        </p:nvSpPr>
        <p:spPr>
          <a:xfrm>
            <a:off x="5004048" y="3606115"/>
            <a:ext cx="2448272"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sz="2400" dirty="0">
                <a:solidFill>
                  <a:schemeClr val="tx1"/>
                </a:solidFill>
                <a:cs typeface="Arial" pitchFamily="34" charset="0"/>
              </a:rPr>
              <a:t>Test molecolari (PCR, FISH)</a:t>
            </a:r>
            <a:endParaRPr lang="it-IT" sz="2400" dirty="0">
              <a:solidFill>
                <a:schemeClr val="tx1"/>
              </a:solidFill>
            </a:endParaRPr>
          </a:p>
        </p:txBody>
      </p:sp>
      <p:cxnSp>
        <p:nvCxnSpPr>
          <p:cNvPr id="10" name="Connettore 2 9">
            <a:extLst>
              <a:ext uri="{FF2B5EF4-FFF2-40B4-BE49-F238E27FC236}">
                <a16:creationId xmlns:a16="http://schemas.microsoft.com/office/drawing/2014/main" id="{9CFA0FF5-DE19-4D84-B9C4-70BF7CAB8877}"/>
              </a:ext>
            </a:extLst>
          </p:cNvPr>
          <p:cNvCxnSpPr>
            <a:cxnSpLocks/>
          </p:cNvCxnSpPr>
          <p:nvPr/>
        </p:nvCxnSpPr>
        <p:spPr>
          <a:xfrm>
            <a:off x="5724128" y="2869350"/>
            <a:ext cx="432048" cy="4608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2103D4C9-3BAF-44F6-8981-E316B5679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185" y="3991167"/>
            <a:ext cx="1416807" cy="1381606"/>
          </a:xfrm>
          <a:prstGeom prst="rect">
            <a:avLst/>
          </a:prstGeom>
        </p:spPr>
      </p:pic>
      <p:pic>
        <p:nvPicPr>
          <p:cNvPr id="16" name="Immagine 15" descr="Immagine che contiene melone&#10;&#10;Descrizione generata con affidabilità elevata">
            <a:extLst>
              <a:ext uri="{FF2B5EF4-FFF2-40B4-BE49-F238E27FC236}">
                <a16:creationId xmlns:a16="http://schemas.microsoft.com/office/drawing/2014/main" id="{D339FB49-8E16-4984-933C-6A8217FE6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635248"/>
            <a:ext cx="2107744" cy="1758394"/>
          </a:xfrm>
          <a:prstGeom prst="rect">
            <a:avLst/>
          </a:prstGeom>
        </p:spPr>
      </p:pic>
      <p:pic>
        <p:nvPicPr>
          <p:cNvPr id="15" name="Picture 13">
            <a:extLst>
              <a:ext uri="{FF2B5EF4-FFF2-40B4-BE49-F238E27FC236}">
                <a16:creationId xmlns:a16="http://schemas.microsoft.com/office/drawing/2014/main" id="{25E04429-5DA5-4F71-8F17-14140616F1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3224" y="2684255"/>
            <a:ext cx="1258768" cy="11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987930"/>
      </p:ext>
    </p:extLst>
  </p:cSld>
  <p:clrMapOvr>
    <a:masterClrMapping/>
  </p:clrMapOvr>
  <mc:AlternateContent xmlns:mc="http://schemas.openxmlformats.org/markup-compatibility/2006" xmlns:p14="http://schemas.microsoft.com/office/powerpoint/2010/main">
    <mc:Choice Requires="p14">
      <p:transition spd="slow" p14:dur="2000" advTm="4911"/>
    </mc:Choice>
    <mc:Fallback xmlns="">
      <p:transition spd="slow" advTm="49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p:cNvSpPr>
            <a:spLocks noGrp="1"/>
          </p:cNvSpPr>
          <p:nvPr>
            <p:ph idx="1"/>
          </p:nvPr>
        </p:nvSpPr>
        <p:spPr>
          <a:xfrm>
            <a:off x="92531" y="517131"/>
            <a:ext cx="9051469" cy="4625975"/>
          </a:xfrm>
        </p:spPr>
        <p:txBody>
          <a:bodyPr>
            <a:normAutofit fontScale="32500" lnSpcReduction="20000"/>
          </a:bodyPr>
          <a:lstStyle/>
          <a:p>
            <a:pPr>
              <a:defRPr/>
            </a:pPr>
            <a:endParaRPr lang="it-IT" sz="8000" dirty="0">
              <a:latin typeface="Arial" pitchFamily="34" charset="0"/>
              <a:cs typeface="Arial" pitchFamily="34" charset="0"/>
            </a:endParaRPr>
          </a:p>
          <a:p>
            <a:pPr marL="34290" indent="0">
              <a:lnSpc>
                <a:spcPct val="120000"/>
              </a:lnSpc>
              <a:buNone/>
              <a:defRPr/>
            </a:pPr>
            <a:r>
              <a:rPr lang="it-IT" sz="8000" b="1" i="1" dirty="0">
                <a:solidFill>
                  <a:schemeClr val="tx1"/>
                </a:solidFill>
                <a:cs typeface="Arial" pitchFamily="34" charset="0"/>
              </a:rPr>
              <a:t>Dopo  almeno 2 settimane dalla sospensione di inibitori della pompa protonica </a:t>
            </a:r>
            <a:r>
              <a:rPr lang="it-IT" sz="8000" dirty="0">
                <a:solidFill>
                  <a:schemeClr val="tx1"/>
                </a:solidFill>
                <a:cs typeface="Arial" pitchFamily="34" charset="0"/>
              </a:rPr>
              <a:t>e </a:t>
            </a:r>
            <a:r>
              <a:rPr lang="it-IT" sz="8000" b="1" i="1" dirty="0">
                <a:solidFill>
                  <a:schemeClr val="tx1"/>
                </a:solidFill>
                <a:cs typeface="Arial" pitchFamily="34" charset="0"/>
              </a:rPr>
              <a:t>4 settimane dopo quella degli antibiotici</a:t>
            </a:r>
          </a:p>
          <a:p>
            <a:pPr>
              <a:lnSpc>
                <a:spcPct val="120000"/>
              </a:lnSpc>
              <a:buFont typeface="Wingdings" panose="05000000000000000000" pitchFamily="2" charset="2"/>
              <a:buChar char="ü"/>
              <a:defRPr/>
            </a:pPr>
            <a:r>
              <a:rPr lang="it-IT" sz="8000" dirty="0">
                <a:solidFill>
                  <a:schemeClr val="tx1"/>
                </a:solidFill>
                <a:cs typeface="Arial" pitchFamily="34" charset="0"/>
              </a:rPr>
              <a:t>accurata anamnesi farmacologica</a:t>
            </a:r>
          </a:p>
          <a:p>
            <a:pPr>
              <a:lnSpc>
                <a:spcPct val="120000"/>
              </a:lnSpc>
              <a:buFont typeface="Wingdings" panose="05000000000000000000" pitchFamily="2" charset="2"/>
              <a:buChar char="ü"/>
              <a:defRPr/>
            </a:pPr>
            <a:r>
              <a:rPr lang="it-IT" sz="8000" dirty="0">
                <a:solidFill>
                  <a:schemeClr val="tx1"/>
                </a:solidFill>
                <a:cs typeface="Arial" pitchFamily="34" charset="0"/>
              </a:rPr>
              <a:t>Se la terapia acido-soppressiva non può essere interrotta per 2 settimane, si può consigliare un </a:t>
            </a:r>
            <a:r>
              <a:rPr lang="it-IT" sz="8000" b="1" dirty="0">
                <a:solidFill>
                  <a:schemeClr val="tx1"/>
                </a:solidFill>
                <a:cs typeface="Arial" pitchFamily="34" charset="0"/>
              </a:rPr>
              <a:t>H</a:t>
            </a:r>
            <a:r>
              <a:rPr lang="it-IT" sz="8000" b="1" baseline="-25000" dirty="0">
                <a:solidFill>
                  <a:schemeClr val="tx1"/>
                </a:solidFill>
                <a:cs typeface="Arial" pitchFamily="34" charset="0"/>
              </a:rPr>
              <a:t>2</a:t>
            </a:r>
            <a:r>
              <a:rPr lang="it-IT" sz="8000" b="1" dirty="0">
                <a:solidFill>
                  <a:schemeClr val="tx1"/>
                </a:solidFill>
                <a:cs typeface="Arial" pitchFamily="34" charset="0"/>
              </a:rPr>
              <a:t>-antagonista</a:t>
            </a:r>
            <a:r>
              <a:rPr lang="it-IT" sz="8000" dirty="0">
                <a:solidFill>
                  <a:schemeClr val="tx1"/>
                </a:solidFill>
                <a:cs typeface="Arial" pitchFamily="34" charset="0"/>
              </a:rPr>
              <a:t> con sospensione 2 giorni prima</a:t>
            </a:r>
          </a:p>
          <a:p>
            <a:pPr>
              <a:lnSpc>
                <a:spcPct val="120000"/>
              </a:lnSpc>
              <a:buFont typeface="Wingdings" panose="05000000000000000000" pitchFamily="2" charset="2"/>
              <a:buChar char="ü"/>
              <a:defRPr/>
            </a:pPr>
            <a:r>
              <a:rPr lang="it-IT" sz="8000" dirty="0">
                <a:solidFill>
                  <a:schemeClr val="tx1"/>
                </a:solidFill>
                <a:cs typeface="Arial" pitchFamily="34" charset="0"/>
              </a:rPr>
              <a:t> Gli antibiotici possono inibire la crescita batterica determinando falsi negativi in tutti i test usati per diagnosticare l’infezione tranne nella sierologia (che non è consigliata)</a:t>
            </a:r>
          </a:p>
          <a:p>
            <a:pPr>
              <a:defRPr/>
            </a:pPr>
            <a:endParaRPr lang="it-IT" sz="1700" dirty="0">
              <a:latin typeface="Arial" pitchFamily="34" charset="0"/>
              <a:cs typeface="Arial" pitchFamily="34" charset="0"/>
            </a:endParaRPr>
          </a:p>
        </p:txBody>
      </p:sp>
      <p:cxnSp>
        <p:nvCxnSpPr>
          <p:cNvPr id="6" name="Connettore 1 5"/>
          <p:cNvCxnSpPr/>
          <p:nvPr/>
        </p:nvCxnSpPr>
        <p:spPr>
          <a:xfrm>
            <a:off x="285750" y="811908"/>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ttangolo 12"/>
          <p:cNvSpPr/>
          <p:nvPr/>
        </p:nvSpPr>
        <p:spPr>
          <a:xfrm>
            <a:off x="755576" y="6309320"/>
            <a:ext cx="8264196" cy="892552"/>
          </a:xfrm>
          <a:prstGeom prst="rect">
            <a:avLst/>
          </a:prstGeom>
        </p:spPr>
        <p:txBody>
          <a:bodyPr wrap="square">
            <a:spAutoFit/>
          </a:bodyPr>
          <a:lstStyle/>
          <a:p>
            <a:pPr algn="r"/>
            <a:r>
              <a:rPr lang="pt-BR" sz="1600" i="1" dirty="0">
                <a:cs typeface="Arial" panose="020B0604020202020204" pitchFamily="34" charset="0"/>
              </a:rPr>
              <a:t>J Pediatr Gastroenterol Nutr</a:t>
            </a:r>
            <a:r>
              <a:rPr lang="pt-BR" sz="1600" dirty="0">
                <a:cs typeface="Arial" panose="020B0604020202020204" pitchFamily="34" charset="0"/>
              </a:rPr>
              <a:t> 2017; 64: 991-1003</a:t>
            </a:r>
            <a:endParaRPr lang="it-IT" sz="1600" dirty="0">
              <a:cs typeface="Arial" panose="020B0604020202020204" pitchFamily="34" charset="0"/>
            </a:endParaRPr>
          </a:p>
          <a:p>
            <a:endParaRPr lang="it-IT" dirty="0"/>
          </a:p>
          <a:p>
            <a:endParaRPr lang="it-IT"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82FA2EF9-ACCF-47D6-8214-1FC4FFECF43C}"/>
              </a:ext>
            </a:extLst>
          </p:cNvPr>
          <p:cNvSpPr txBox="1"/>
          <p:nvPr/>
        </p:nvSpPr>
        <p:spPr>
          <a:xfrm>
            <a:off x="250718" y="123904"/>
            <a:ext cx="8678738" cy="646331"/>
          </a:xfrm>
          <a:prstGeom prst="rect">
            <a:avLst/>
          </a:prstGeom>
          <a:noFill/>
        </p:spPr>
        <p:txBody>
          <a:bodyPr wrap="square" rtlCol="0">
            <a:spAutoFit/>
          </a:bodyPr>
          <a:lstStyle/>
          <a:p>
            <a:pPr>
              <a:defRPr/>
            </a:pPr>
            <a:r>
              <a:rPr lang="it-IT" sz="3600" b="1" dirty="0">
                <a:solidFill>
                  <a:srgbClr val="FF0000"/>
                </a:solidFill>
                <a:latin typeface="+mj-lt"/>
                <a:cs typeface="Arial" pitchFamily="34" charset="0"/>
              </a:rPr>
              <a:t>Quando Indagare</a:t>
            </a:r>
            <a:r>
              <a:rPr lang="it-IT" sz="3600" b="1" dirty="0">
                <a:solidFill>
                  <a:srgbClr val="FF0000"/>
                </a:solidFill>
                <a:cs typeface="Arial" pitchFamily="34" charset="0"/>
              </a:rPr>
              <a:t>?</a:t>
            </a:r>
          </a:p>
        </p:txBody>
      </p:sp>
      <p:pic>
        <p:nvPicPr>
          <p:cNvPr id="2" name="Immagine 1">
            <a:extLst>
              <a:ext uri="{FF2B5EF4-FFF2-40B4-BE49-F238E27FC236}">
                <a16:creationId xmlns:a16="http://schemas.microsoft.com/office/drawing/2014/main" id="{A6A1C81B-0007-4612-ADE0-822E65308920}"/>
              </a:ext>
            </a:extLst>
          </p:cNvPr>
          <p:cNvPicPr>
            <a:picLocks noChangeAspect="1"/>
          </p:cNvPicPr>
          <p:nvPr/>
        </p:nvPicPr>
        <p:blipFill>
          <a:blip r:embed="rId3"/>
          <a:stretch>
            <a:fillRect/>
          </a:stretch>
        </p:blipFill>
        <p:spPr>
          <a:xfrm>
            <a:off x="409937" y="5185591"/>
            <a:ext cx="1728192" cy="1317999"/>
          </a:xfrm>
          <a:prstGeom prst="rect">
            <a:avLst/>
          </a:prstGeom>
        </p:spPr>
      </p:pic>
      <p:pic>
        <p:nvPicPr>
          <p:cNvPr id="3" name="Immagine 2">
            <a:extLst>
              <a:ext uri="{FF2B5EF4-FFF2-40B4-BE49-F238E27FC236}">
                <a16:creationId xmlns:a16="http://schemas.microsoft.com/office/drawing/2014/main" id="{422C1873-8218-43D1-A8AB-A7A6944AFE7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89940" l="6143" r="93714"/>
                    </a14:imgEffect>
                  </a14:imgLayer>
                </a14:imgProps>
              </a:ext>
            </a:extLst>
          </a:blip>
          <a:stretch>
            <a:fillRect/>
          </a:stretch>
        </p:blipFill>
        <p:spPr>
          <a:xfrm>
            <a:off x="1979712" y="5247782"/>
            <a:ext cx="2123681" cy="1507814"/>
          </a:xfrm>
          <a:prstGeom prst="rect">
            <a:avLst/>
          </a:prstGeom>
        </p:spPr>
      </p:pic>
      <p:sp>
        <p:nvSpPr>
          <p:cNvPr id="8" name="Per 11">
            <a:extLst>
              <a:ext uri="{FF2B5EF4-FFF2-40B4-BE49-F238E27FC236}">
                <a16:creationId xmlns:a16="http://schemas.microsoft.com/office/drawing/2014/main" id="{CF598AB5-C841-4673-839A-1CAB52CD811F}"/>
              </a:ext>
            </a:extLst>
          </p:cNvPr>
          <p:cNvSpPr/>
          <p:nvPr/>
        </p:nvSpPr>
        <p:spPr>
          <a:xfrm>
            <a:off x="685077" y="5040367"/>
            <a:ext cx="2682326" cy="1922644"/>
          </a:xfrm>
          <a:prstGeom prst="mathMultiply">
            <a:avLst>
              <a:gd name="adj1" fmla="val 120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9" name="Picture 4" descr="Risultati immagini per federico II logo">
            <a:extLst>
              <a:ext uri="{FF2B5EF4-FFF2-40B4-BE49-F238E27FC236}">
                <a16:creationId xmlns:a16="http://schemas.microsoft.com/office/drawing/2014/main" id="{75DC8AC8-8A45-4805-8C8E-F18BF32943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187223"/>
            <a:ext cx="815234" cy="81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8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5D8FA-58D4-4ADF-A835-AD248B8E4077}"/>
              </a:ext>
            </a:extLst>
          </p:cNvPr>
          <p:cNvSpPr>
            <a:spLocks noGrp="1"/>
          </p:cNvSpPr>
          <p:nvPr>
            <p:ph type="title"/>
          </p:nvPr>
        </p:nvSpPr>
        <p:spPr>
          <a:xfrm>
            <a:off x="268244" y="153860"/>
            <a:ext cx="6551612" cy="812800"/>
          </a:xfrm>
        </p:spPr>
        <p:txBody>
          <a:bodyPr>
            <a:normAutofit/>
          </a:bodyPr>
          <a:lstStyle/>
          <a:p>
            <a:pPr>
              <a:defRPr/>
            </a:pPr>
            <a:r>
              <a:rPr lang="it-IT" sz="3600" b="1" dirty="0">
                <a:solidFill>
                  <a:srgbClr val="FF0000"/>
                </a:solidFill>
              </a:rPr>
              <a:t>Test diagnostici INVASIVI</a:t>
            </a:r>
          </a:p>
        </p:txBody>
      </p:sp>
      <p:pic>
        <p:nvPicPr>
          <p:cNvPr id="4" name="Immagine 3">
            <a:extLst>
              <a:ext uri="{FF2B5EF4-FFF2-40B4-BE49-F238E27FC236}">
                <a16:creationId xmlns:a16="http://schemas.microsoft.com/office/drawing/2014/main" id="{2D1D6882-97CF-4075-A19F-B1F1F1116BC6}"/>
              </a:ext>
            </a:extLst>
          </p:cNvPr>
          <p:cNvPicPr>
            <a:picLocks noChangeAspect="1"/>
          </p:cNvPicPr>
          <p:nvPr/>
        </p:nvPicPr>
        <p:blipFill rotWithShape="1">
          <a:blip r:embed="rId2"/>
          <a:srcRect r="55785"/>
          <a:stretch/>
        </p:blipFill>
        <p:spPr>
          <a:xfrm>
            <a:off x="428596" y="1071546"/>
            <a:ext cx="917079" cy="1058248"/>
          </a:xfrm>
          <a:prstGeom prst="rect">
            <a:avLst/>
          </a:prstGeom>
        </p:spPr>
      </p:pic>
      <p:sp>
        <p:nvSpPr>
          <p:cNvPr id="5" name="CasellaDiTesto 4">
            <a:extLst>
              <a:ext uri="{FF2B5EF4-FFF2-40B4-BE49-F238E27FC236}">
                <a16:creationId xmlns:a16="http://schemas.microsoft.com/office/drawing/2014/main" id="{8A9DC602-F340-4C7D-AC98-3EB3E6CCF0D4}"/>
              </a:ext>
            </a:extLst>
          </p:cNvPr>
          <p:cNvSpPr txBox="1"/>
          <p:nvPr/>
        </p:nvSpPr>
        <p:spPr>
          <a:xfrm>
            <a:off x="1643042" y="1071546"/>
            <a:ext cx="5976664" cy="984885"/>
          </a:xfrm>
          <a:prstGeom prst="rect">
            <a:avLst/>
          </a:prstGeom>
          <a:noFill/>
        </p:spPr>
        <p:txBody>
          <a:bodyPr wrap="square" rtlCol="0">
            <a:spAutoFit/>
          </a:bodyPr>
          <a:lstStyle/>
          <a:p>
            <a:pPr marL="285750" indent="-285750">
              <a:buFont typeface="Arial" panose="020B0604020202020204" pitchFamily="34" charset="0"/>
              <a:buChar char="•"/>
            </a:pPr>
            <a:r>
              <a:rPr lang="it-IT" sz="2000" dirty="0"/>
              <a:t>Ottima sensibilità/specificità</a:t>
            </a:r>
          </a:p>
          <a:p>
            <a:pPr marL="285750" indent="-285750">
              <a:buFont typeface="Arial" panose="020B0604020202020204" pitchFamily="34" charset="0"/>
              <a:buChar char="•"/>
            </a:pPr>
            <a:r>
              <a:rPr lang="it-IT" sz="2000" b="1" dirty="0">
                <a:solidFill>
                  <a:srgbClr val="FF0000"/>
                </a:solidFill>
              </a:rPr>
              <a:t>Utilizzabili per la diagnosi</a:t>
            </a:r>
          </a:p>
          <a:p>
            <a:pPr marL="285750" indent="-285750">
              <a:buFont typeface="Arial" panose="020B0604020202020204" pitchFamily="34" charset="0"/>
              <a:buChar char="•"/>
            </a:pPr>
            <a:endParaRPr lang="it-IT" dirty="0"/>
          </a:p>
        </p:txBody>
      </p:sp>
      <p:sp>
        <p:nvSpPr>
          <p:cNvPr id="6" name="CasellaDiTesto 5">
            <a:extLst>
              <a:ext uri="{FF2B5EF4-FFF2-40B4-BE49-F238E27FC236}">
                <a16:creationId xmlns:a16="http://schemas.microsoft.com/office/drawing/2014/main" id="{A9455815-7AAB-4828-9577-F5751D986A49}"/>
              </a:ext>
            </a:extLst>
          </p:cNvPr>
          <p:cNvSpPr txBox="1"/>
          <p:nvPr/>
        </p:nvSpPr>
        <p:spPr>
          <a:xfrm>
            <a:off x="2643174" y="1928802"/>
            <a:ext cx="5976664" cy="1908215"/>
          </a:xfrm>
          <a:prstGeom prst="rect">
            <a:avLst/>
          </a:prstGeom>
          <a:noFill/>
        </p:spPr>
        <p:txBody>
          <a:bodyPr wrap="square" rtlCol="0">
            <a:spAutoFit/>
          </a:bodyPr>
          <a:lstStyle/>
          <a:p>
            <a:pPr marL="285750" indent="-285750">
              <a:buFont typeface="Arial" panose="020B0604020202020204" pitchFamily="34" charset="0"/>
              <a:buChar char="•"/>
            </a:pPr>
            <a:r>
              <a:rPr lang="it-IT" sz="2000" dirty="0" err="1"/>
              <a:t>Discomfort</a:t>
            </a:r>
            <a:r>
              <a:rPr lang="it-IT" sz="2000" dirty="0"/>
              <a:t> per il paziente </a:t>
            </a:r>
          </a:p>
          <a:p>
            <a:pPr marL="285750" indent="-285750">
              <a:buFont typeface="Arial" panose="020B0604020202020204" pitchFamily="34" charset="0"/>
              <a:buChar char="•"/>
            </a:pPr>
            <a:r>
              <a:rPr lang="it-IT" sz="2000" dirty="0"/>
              <a:t>Costi elevati</a:t>
            </a:r>
          </a:p>
          <a:p>
            <a:pPr marL="285750" indent="-285750">
              <a:buFont typeface="Arial" panose="020B0604020202020204" pitchFamily="34" charset="0"/>
              <a:buChar char="•"/>
            </a:pPr>
            <a:r>
              <a:rPr lang="it-IT" sz="2000" dirty="0"/>
              <a:t>Difficoltà tecniche</a:t>
            </a:r>
          </a:p>
          <a:p>
            <a:pPr marL="285750" indent="-285750">
              <a:buFont typeface="Arial" panose="020B0604020202020204" pitchFamily="34" charset="0"/>
              <a:buChar char="•"/>
            </a:pPr>
            <a:r>
              <a:rPr lang="it-IT" sz="2000" dirty="0"/>
              <a:t>FN per recente uso di AB o PPI</a:t>
            </a:r>
          </a:p>
          <a:p>
            <a:pPr marL="285750" indent="-285750">
              <a:buFont typeface="Arial" panose="020B0604020202020204" pitchFamily="34" charset="0"/>
              <a:buChar char="•"/>
            </a:pPr>
            <a:r>
              <a:rPr lang="it-IT" sz="2000" dirty="0"/>
              <a:t>FN in caso di sanguinamento GI</a:t>
            </a:r>
          </a:p>
          <a:p>
            <a:pPr marL="285750" indent="-285750">
              <a:buFont typeface="Arial" panose="020B0604020202020204" pitchFamily="34" charset="0"/>
              <a:buChar char="•"/>
            </a:pPr>
            <a:endParaRPr lang="it-IT" dirty="0"/>
          </a:p>
        </p:txBody>
      </p:sp>
      <p:pic>
        <p:nvPicPr>
          <p:cNvPr id="7" name="Immagine 6">
            <a:extLst>
              <a:ext uri="{FF2B5EF4-FFF2-40B4-BE49-F238E27FC236}">
                <a16:creationId xmlns:a16="http://schemas.microsoft.com/office/drawing/2014/main" id="{941391AA-33E9-47CB-9B77-9B0A50EE2C4E}"/>
              </a:ext>
            </a:extLst>
          </p:cNvPr>
          <p:cNvPicPr>
            <a:picLocks noChangeAspect="1"/>
          </p:cNvPicPr>
          <p:nvPr/>
        </p:nvPicPr>
        <p:blipFill rotWithShape="1">
          <a:blip r:embed="rId2"/>
          <a:srcRect l="50000"/>
          <a:stretch/>
        </p:blipFill>
        <p:spPr>
          <a:xfrm>
            <a:off x="1500166" y="2143116"/>
            <a:ext cx="1096799" cy="1119182"/>
          </a:xfrm>
          <a:prstGeom prst="rect">
            <a:avLst/>
          </a:prstGeom>
        </p:spPr>
      </p:pic>
      <p:pic>
        <p:nvPicPr>
          <p:cNvPr id="8" name="Picture 11"/>
          <p:cNvPicPr>
            <a:picLocks noChangeAspect="1" noChangeArrowheads="1"/>
          </p:cNvPicPr>
          <p:nvPr/>
        </p:nvPicPr>
        <p:blipFill>
          <a:blip r:embed="rId3"/>
          <a:srcRect/>
          <a:stretch>
            <a:fillRect/>
          </a:stretch>
        </p:blipFill>
        <p:spPr bwMode="auto">
          <a:xfrm>
            <a:off x="6286512" y="857232"/>
            <a:ext cx="2572654" cy="1795483"/>
          </a:xfrm>
          <a:prstGeom prst="rect">
            <a:avLst/>
          </a:prstGeom>
          <a:noFill/>
          <a:ln w="9525">
            <a:noFill/>
            <a:miter lim="800000"/>
            <a:headEnd/>
            <a:tailEnd/>
          </a:ln>
        </p:spPr>
      </p:pic>
      <p:cxnSp>
        <p:nvCxnSpPr>
          <p:cNvPr id="10" name="Connettore 1 5">
            <a:extLst>
              <a:ext uri="{FF2B5EF4-FFF2-40B4-BE49-F238E27FC236}">
                <a16:creationId xmlns:a16="http://schemas.microsoft.com/office/drawing/2014/main" id="{B2BB9AE4-93F4-44C7-8288-E96C26EAFE34}"/>
              </a:ext>
            </a:extLst>
          </p:cNvPr>
          <p:cNvCxnSpPr/>
          <p:nvPr/>
        </p:nvCxnSpPr>
        <p:spPr>
          <a:xfrm>
            <a:off x="285750" y="835124"/>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3" name="CasellaDiTesto 12"/>
          <p:cNvSpPr txBox="1"/>
          <p:nvPr/>
        </p:nvSpPr>
        <p:spPr>
          <a:xfrm>
            <a:off x="285720" y="3571876"/>
            <a:ext cx="8572560" cy="3477875"/>
          </a:xfrm>
          <a:prstGeom prst="rect">
            <a:avLst/>
          </a:prstGeom>
          <a:noFill/>
        </p:spPr>
        <p:txBody>
          <a:bodyPr wrap="square" rtlCol="0">
            <a:spAutoFit/>
          </a:bodyPr>
          <a:lstStyle/>
          <a:p>
            <a:pPr>
              <a:buFont typeface="Wingdings" pitchFamily="2" charset="2"/>
              <a:buChar char="Ø"/>
            </a:pPr>
            <a:r>
              <a:rPr lang="it-IT" sz="2000" b="1" u="sng" dirty="0">
                <a:solidFill>
                  <a:srgbClr val="FF0000"/>
                </a:solidFill>
              </a:rPr>
              <a:t>Coltura del germe </a:t>
            </a:r>
            <a:r>
              <a:rPr lang="it-IT" sz="2000" dirty="0"/>
              <a:t>:    specificità. Determinazione dell’antibiotico resistenza.</a:t>
            </a:r>
          </a:p>
          <a:p>
            <a:r>
              <a:rPr lang="it-IT" sz="2000" dirty="0"/>
              <a:t>				          Trasferimento in mezzi speciali.</a:t>
            </a:r>
          </a:p>
          <a:p>
            <a:r>
              <a:rPr lang="it-IT" sz="2000" dirty="0"/>
              <a:t>				          Risultati dopo 1 settimana</a:t>
            </a:r>
          </a:p>
          <a:p>
            <a:pPr>
              <a:buFont typeface="Wingdings" pitchFamily="2" charset="2"/>
              <a:buChar char="Ø"/>
            </a:pPr>
            <a:r>
              <a:rPr lang="it-IT" sz="2000" b="1" u="sng" dirty="0">
                <a:solidFill>
                  <a:srgbClr val="FF0000"/>
                </a:solidFill>
              </a:rPr>
              <a:t>Istologia</a:t>
            </a:r>
            <a:r>
              <a:rPr lang="it-IT" sz="2000" b="1" dirty="0">
                <a:solidFill>
                  <a:srgbClr val="FF0000"/>
                </a:solidFill>
              </a:rPr>
              <a:t>: </a:t>
            </a:r>
            <a:r>
              <a:rPr lang="it-IT" sz="2000" dirty="0"/>
              <a:t>	 sensibilità e specificità (&gt;95%). </a:t>
            </a:r>
          </a:p>
          <a:p>
            <a:r>
              <a:rPr lang="it-IT" sz="2000" b="1" dirty="0"/>
              <a:t>			Gastrite </a:t>
            </a:r>
            <a:r>
              <a:rPr lang="it-IT" sz="2000" b="1" dirty="0" err="1"/>
              <a:t>antrale</a:t>
            </a:r>
            <a:r>
              <a:rPr lang="it-IT" sz="2000" b="1" dirty="0"/>
              <a:t> nodulare</a:t>
            </a:r>
          </a:p>
          <a:p>
            <a:endParaRPr lang="it-IT" sz="2000" b="1" dirty="0"/>
          </a:p>
          <a:p>
            <a:pPr>
              <a:buFont typeface="Wingdings" pitchFamily="2" charset="2"/>
              <a:buChar char="Ø"/>
            </a:pPr>
            <a:r>
              <a:rPr lang="it-IT" sz="2000" b="1" u="sng" dirty="0">
                <a:solidFill>
                  <a:srgbClr val="FF0000"/>
                </a:solidFill>
              </a:rPr>
              <a:t>Test rapido all’ureasi (RUT): </a:t>
            </a:r>
            <a:r>
              <a:rPr lang="it-IT" sz="2000" dirty="0"/>
              <a:t>Rapido e facile da eseguire.</a:t>
            </a:r>
          </a:p>
          <a:p>
            <a:r>
              <a:rPr lang="it-IT" sz="2000" dirty="0"/>
              <a:t>					                     Sensibilità variabile</a:t>
            </a:r>
          </a:p>
          <a:p>
            <a:pPr>
              <a:buFont typeface="Wingdings" pitchFamily="2" charset="2"/>
              <a:buChar char="Ø"/>
            </a:pPr>
            <a:r>
              <a:rPr lang="it-IT" sz="2000" b="1" u="sng" dirty="0">
                <a:solidFill>
                  <a:srgbClr val="FF0000"/>
                </a:solidFill>
              </a:rPr>
              <a:t>Test molecolari (PCR, FISH):</a:t>
            </a:r>
            <a:r>
              <a:rPr lang="it-IT" sz="2000" b="1" dirty="0">
                <a:solidFill>
                  <a:srgbClr val="FF0000"/>
                </a:solidFill>
              </a:rPr>
              <a:t> </a:t>
            </a:r>
            <a:r>
              <a:rPr lang="it-IT" sz="2000" dirty="0"/>
              <a:t>Determinazione dell’antibiotico resistenza</a:t>
            </a:r>
          </a:p>
          <a:p>
            <a:r>
              <a:rPr lang="it-IT" sz="2000" dirty="0"/>
              <a:t>							   </a:t>
            </a:r>
          </a:p>
          <a:p>
            <a:r>
              <a:rPr lang="it-IT" sz="2000" b="1" dirty="0">
                <a:solidFill>
                  <a:srgbClr val="FF0000"/>
                </a:solidFill>
              </a:rPr>
              <a:t>								</a:t>
            </a:r>
          </a:p>
        </p:txBody>
      </p:sp>
      <p:cxnSp>
        <p:nvCxnSpPr>
          <p:cNvPr id="15" name="Connettore 2 14"/>
          <p:cNvCxnSpPr/>
          <p:nvPr/>
        </p:nvCxnSpPr>
        <p:spPr>
          <a:xfrm rot="5400000" flipH="1" flipV="1">
            <a:off x="2608249" y="3749677"/>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5400000" flipH="1" flipV="1">
            <a:off x="1606529" y="4678371"/>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7929586" y="4143380"/>
            <a:ext cx="928662" cy="1081274"/>
          </a:xfrm>
          <a:prstGeom prst="rect">
            <a:avLst/>
          </a:prstGeom>
          <a:noFill/>
          <a:ln w="9525">
            <a:noFill/>
            <a:miter lim="800000"/>
            <a:headEnd/>
            <a:tailEnd/>
          </a:ln>
          <a:effectLst/>
        </p:spPr>
      </p:pic>
      <p:sp>
        <p:nvSpPr>
          <p:cNvPr id="18" name="CasellaDiTesto 17"/>
          <p:cNvSpPr txBox="1"/>
          <p:nvPr/>
        </p:nvSpPr>
        <p:spPr>
          <a:xfrm>
            <a:off x="6000760" y="6344687"/>
            <a:ext cx="3857652" cy="584775"/>
          </a:xfrm>
          <a:prstGeom prst="rect">
            <a:avLst/>
          </a:prstGeom>
          <a:noFill/>
        </p:spPr>
        <p:txBody>
          <a:bodyPr wrap="square" rtlCol="0">
            <a:spAutoFit/>
          </a:bodyPr>
          <a:lstStyle/>
          <a:p>
            <a:r>
              <a:rPr lang="en-US" sz="1600" i="1" dirty="0"/>
              <a:t> J </a:t>
            </a:r>
            <a:r>
              <a:rPr lang="en-US" sz="1600" i="1" dirty="0" err="1"/>
              <a:t>Clin</a:t>
            </a:r>
            <a:r>
              <a:rPr lang="en-US" sz="1600" i="1" dirty="0"/>
              <a:t> </a:t>
            </a:r>
            <a:r>
              <a:rPr lang="it-IT" sz="1600" i="1" dirty="0" err="1"/>
              <a:t>Microbiol</a:t>
            </a:r>
            <a:r>
              <a:rPr lang="it-IT" sz="1600" i="1" dirty="0"/>
              <a:t> 2012;50:3233–7. </a:t>
            </a:r>
          </a:p>
          <a:p>
            <a:r>
              <a:rPr lang="it-IT" sz="1600" i="1" dirty="0"/>
              <a:t>J </a:t>
            </a:r>
            <a:r>
              <a:rPr lang="it-IT" sz="1600" i="1" dirty="0" err="1"/>
              <a:t>Korean</a:t>
            </a:r>
            <a:r>
              <a:rPr lang="it-IT" sz="1600" i="1" dirty="0"/>
              <a:t> </a:t>
            </a:r>
            <a:r>
              <a:rPr lang="it-IT" sz="1600" i="1" dirty="0" err="1"/>
              <a:t>Med</a:t>
            </a:r>
            <a:r>
              <a:rPr lang="it-IT" sz="1600" i="1" dirty="0"/>
              <a:t> Sci 2014;29:106–9</a:t>
            </a:r>
          </a:p>
        </p:txBody>
      </p:sp>
    </p:spTree>
    <p:extLst>
      <p:ext uri="{BB962C8B-B14F-4D97-AF65-F5344CB8AC3E}">
        <p14:creationId xmlns:p14="http://schemas.microsoft.com/office/powerpoint/2010/main" val="110727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5D8FA-58D4-4ADF-A835-AD248B8E4077}"/>
              </a:ext>
            </a:extLst>
          </p:cNvPr>
          <p:cNvSpPr>
            <a:spLocks noGrp="1"/>
          </p:cNvSpPr>
          <p:nvPr>
            <p:ph type="title"/>
          </p:nvPr>
        </p:nvSpPr>
        <p:spPr>
          <a:xfrm>
            <a:off x="170193" y="-24"/>
            <a:ext cx="6551612" cy="812800"/>
          </a:xfrm>
        </p:spPr>
        <p:txBody>
          <a:bodyPr>
            <a:noAutofit/>
          </a:bodyPr>
          <a:lstStyle/>
          <a:p>
            <a:pPr>
              <a:defRPr/>
            </a:pPr>
            <a:r>
              <a:rPr lang="it-IT" sz="3600" b="1" dirty="0">
                <a:solidFill>
                  <a:srgbClr val="FF0000"/>
                </a:solidFill>
              </a:rPr>
              <a:t>Test diagnostici NON INVASIVI </a:t>
            </a:r>
          </a:p>
        </p:txBody>
      </p:sp>
      <p:pic>
        <p:nvPicPr>
          <p:cNvPr id="4" name="Immagine 3">
            <a:extLst>
              <a:ext uri="{FF2B5EF4-FFF2-40B4-BE49-F238E27FC236}">
                <a16:creationId xmlns:a16="http://schemas.microsoft.com/office/drawing/2014/main" id="{2D1D6882-97CF-4075-A19F-B1F1F1116BC6}"/>
              </a:ext>
            </a:extLst>
          </p:cNvPr>
          <p:cNvPicPr>
            <a:picLocks noChangeAspect="1"/>
          </p:cNvPicPr>
          <p:nvPr/>
        </p:nvPicPr>
        <p:blipFill rotWithShape="1">
          <a:blip r:embed="rId2"/>
          <a:srcRect r="55785"/>
          <a:stretch/>
        </p:blipFill>
        <p:spPr>
          <a:xfrm>
            <a:off x="285720" y="960650"/>
            <a:ext cx="839002" cy="968152"/>
          </a:xfrm>
          <a:prstGeom prst="rect">
            <a:avLst/>
          </a:prstGeom>
        </p:spPr>
      </p:pic>
      <p:pic>
        <p:nvPicPr>
          <p:cNvPr id="5" name="Immagine 4">
            <a:extLst>
              <a:ext uri="{FF2B5EF4-FFF2-40B4-BE49-F238E27FC236}">
                <a16:creationId xmlns:a16="http://schemas.microsoft.com/office/drawing/2014/main" id="{941391AA-33E9-47CB-9B77-9B0A50EE2C4E}"/>
              </a:ext>
            </a:extLst>
          </p:cNvPr>
          <p:cNvPicPr>
            <a:picLocks noChangeAspect="1"/>
          </p:cNvPicPr>
          <p:nvPr/>
        </p:nvPicPr>
        <p:blipFill rotWithShape="1">
          <a:blip r:embed="rId2"/>
          <a:srcRect l="50000"/>
          <a:stretch/>
        </p:blipFill>
        <p:spPr>
          <a:xfrm>
            <a:off x="1000100" y="1863668"/>
            <a:ext cx="1183979" cy="1208142"/>
          </a:xfrm>
          <a:prstGeom prst="rect">
            <a:avLst/>
          </a:prstGeom>
        </p:spPr>
      </p:pic>
      <p:sp>
        <p:nvSpPr>
          <p:cNvPr id="6" name="CasellaDiTesto 5">
            <a:extLst>
              <a:ext uri="{FF2B5EF4-FFF2-40B4-BE49-F238E27FC236}">
                <a16:creationId xmlns:a16="http://schemas.microsoft.com/office/drawing/2014/main" id="{8A9DC602-F340-4C7D-AC98-3EB3E6CCF0D4}"/>
              </a:ext>
            </a:extLst>
          </p:cNvPr>
          <p:cNvSpPr txBox="1"/>
          <p:nvPr/>
        </p:nvSpPr>
        <p:spPr>
          <a:xfrm>
            <a:off x="1142976" y="1086793"/>
            <a:ext cx="4354607" cy="984885"/>
          </a:xfrm>
          <a:prstGeom prst="rect">
            <a:avLst/>
          </a:prstGeom>
          <a:noFill/>
        </p:spPr>
        <p:txBody>
          <a:bodyPr wrap="square" rtlCol="0">
            <a:spAutoFit/>
          </a:bodyPr>
          <a:lstStyle/>
          <a:p>
            <a:pPr marL="285750" indent="-285750">
              <a:buFont typeface="Arial" panose="020B0604020202020204" pitchFamily="34" charset="0"/>
              <a:buChar char="•"/>
            </a:pPr>
            <a:r>
              <a:rPr lang="it-IT" sz="2000" dirty="0"/>
              <a:t>Economici</a:t>
            </a:r>
          </a:p>
          <a:p>
            <a:pPr marL="285750" indent="-285750">
              <a:buFont typeface="Arial" panose="020B0604020202020204" pitchFamily="34" charset="0"/>
              <a:buChar char="•"/>
            </a:pPr>
            <a:r>
              <a:rPr lang="it-IT" sz="2000" dirty="0"/>
              <a:t>Semplice esecuzione</a:t>
            </a:r>
          </a:p>
          <a:p>
            <a:pPr marL="285750" indent="-285750">
              <a:buFont typeface="Arial" panose="020B0604020202020204" pitchFamily="34" charset="0"/>
              <a:buChar char="•"/>
            </a:pPr>
            <a:endParaRPr lang="it-IT" dirty="0"/>
          </a:p>
        </p:txBody>
      </p:sp>
      <p:sp>
        <p:nvSpPr>
          <p:cNvPr id="7" name="CasellaDiTesto 6">
            <a:extLst>
              <a:ext uri="{FF2B5EF4-FFF2-40B4-BE49-F238E27FC236}">
                <a16:creationId xmlns:a16="http://schemas.microsoft.com/office/drawing/2014/main" id="{A9455815-7AAB-4828-9577-F5751D986A49}"/>
              </a:ext>
            </a:extLst>
          </p:cNvPr>
          <p:cNvSpPr txBox="1"/>
          <p:nvPr/>
        </p:nvSpPr>
        <p:spPr>
          <a:xfrm>
            <a:off x="2285984" y="1785926"/>
            <a:ext cx="5724476" cy="2215991"/>
          </a:xfrm>
          <a:prstGeom prst="rect">
            <a:avLst/>
          </a:prstGeom>
          <a:noFill/>
        </p:spPr>
        <p:txBody>
          <a:bodyPr wrap="square" rtlCol="0">
            <a:spAutoFit/>
          </a:bodyPr>
          <a:lstStyle/>
          <a:p>
            <a:pPr marL="285750" indent="-285750">
              <a:buFont typeface="Arial" panose="020B0604020202020204" pitchFamily="34" charset="0"/>
              <a:buChar char="•"/>
            </a:pPr>
            <a:r>
              <a:rPr lang="it-IT" sz="2000" dirty="0"/>
              <a:t>Bassa sensibilità</a:t>
            </a:r>
          </a:p>
          <a:p>
            <a:pPr marL="285750" indent="-285750">
              <a:buFont typeface="Arial" panose="020B0604020202020204" pitchFamily="34" charset="0"/>
              <a:buChar char="•"/>
            </a:pPr>
            <a:r>
              <a:rPr lang="it-IT" sz="2000" i="1" dirty="0">
                <a:solidFill>
                  <a:srgbClr val="FF0000"/>
                </a:solidFill>
              </a:rPr>
              <a:t>Non per diagnosi, ma solo per monitoraggio eradicazione/ </a:t>
            </a:r>
            <a:r>
              <a:rPr lang="it-IT" sz="2000" i="1" dirty="0" err="1">
                <a:solidFill>
                  <a:srgbClr val="FF0000"/>
                </a:solidFill>
              </a:rPr>
              <a:t>follow</a:t>
            </a:r>
            <a:r>
              <a:rPr lang="it-IT" sz="2000" i="1" dirty="0">
                <a:solidFill>
                  <a:srgbClr val="FF0000"/>
                </a:solidFill>
              </a:rPr>
              <a:t> up</a:t>
            </a:r>
          </a:p>
          <a:p>
            <a:pPr marL="285750" indent="-285750">
              <a:buFont typeface="Arial" panose="020B0604020202020204" pitchFamily="34" charset="0"/>
              <a:buChar char="•"/>
            </a:pPr>
            <a:r>
              <a:rPr lang="it-IT" sz="2000" dirty="0"/>
              <a:t>FN per recente uso AB e PPI</a:t>
            </a:r>
          </a:p>
          <a:p>
            <a:pPr marL="285750" indent="-285750">
              <a:buFont typeface="Arial" panose="020B0604020202020204" pitchFamily="34" charset="0"/>
              <a:buChar char="•"/>
            </a:pPr>
            <a:r>
              <a:rPr lang="it-IT" sz="2000" dirty="0"/>
              <a:t>Unica eccezione: ruolo diagnostico in PTI</a:t>
            </a:r>
          </a:p>
          <a:p>
            <a:pPr marL="285750" indent="-285750"/>
            <a:endParaRPr lang="it-IT" sz="2000" dirty="0"/>
          </a:p>
          <a:p>
            <a:pPr marL="285750" indent="-285750">
              <a:buFont typeface="Arial" panose="020B0604020202020204" pitchFamily="34" charset="0"/>
              <a:buChar char="•"/>
            </a:pPr>
            <a:endParaRPr lang="it-IT" dirty="0"/>
          </a:p>
        </p:txBody>
      </p:sp>
      <p:cxnSp>
        <p:nvCxnSpPr>
          <p:cNvPr id="8" name="Connettore 1 5">
            <a:extLst>
              <a:ext uri="{FF2B5EF4-FFF2-40B4-BE49-F238E27FC236}">
                <a16:creationId xmlns:a16="http://schemas.microsoft.com/office/drawing/2014/main" id="{B2BB9AE4-93F4-44C7-8288-E96C26EAFE34}"/>
              </a:ext>
            </a:extLst>
          </p:cNvPr>
          <p:cNvCxnSpPr/>
          <p:nvPr/>
        </p:nvCxnSpPr>
        <p:spPr>
          <a:xfrm>
            <a:off x="285750" y="714356"/>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1" name="CasellaDiTesto 10"/>
          <p:cNvSpPr txBox="1"/>
          <p:nvPr/>
        </p:nvSpPr>
        <p:spPr>
          <a:xfrm>
            <a:off x="214282" y="3714752"/>
            <a:ext cx="8715436" cy="2246769"/>
          </a:xfrm>
          <a:prstGeom prst="rect">
            <a:avLst/>
          </a:prstGeom>
          <a:noFill/>
        </p:spPr>
        <p:txBody>
          <a:bodyPr wrap="square" rtlCol="0">
            <a:spAutoFit/>
          </a:bodyPr>
          <a:lstStyle/>
          <a:p>
            <a:pPr>
              <a:buFont typeface="Wingdings" pitchFamily="2" charset="2"/>
              <a:buChar char="Ø"/>
            </a:pPr>
            <a:r>
              <a:rPr lang="it-IT" sz="2000" b="1" u="sng" dirty="0" err="1">
                <a:solidFill>
                  <a:srgbClr val="FF0000"/>
                </a:solidFill>
                <a:cs typeface="Arial" panose="020B0604020202020204" pitchFamily="34" charset="0"/>
              </a:rPr>
              <a:t>Breath</a:t>
            </a:r>
            <a:r>
              <a:rPr lang="it-IT" sz="2000" b="1" u="sng" dirty="0">
                <a:solidFill>
                  <a:srgbClr val="FF0000"/>
                </a:solidFill>
                <a:cs typeface="Arial" panose="020B0604020202020204" pitchFamily="34" charset="0"/>
              </a:rPr>
              <a:t> Test </a:t>
            </a:r>
            <a:r>
              <a:rPr lang="it-IT" sz="2000" b="1" u="sng" baseline="30000" dirty="0">
                <a:solidFill>
                  <a:srgbClr val="FF0000"/>
                </a:solidFill>
                <a:cs typeface="Arial" panose="020B0604020202020204" pitchFamily="34" charset="0"/>
              </a:rPr>
              <a:t>13</a:t>
            </a:r>
            <a:r>
              <a:rPr lang="it-IT" sz="2000" b="1" u="sng" dirty="0">
                <a:solidFill>
                  <a:srgbClr val="FF0000"/>
                </a:solidFill>
                <a:cs typeface="Arial" panose="020B0604020202020204" pitchFamily="34" charset="0"/>
              </a:rPr>
              <a:t>C-urea : </a:t>
            </a:r>
            <a:r>
              <a:rPr lang="it-IT" sz="2000" dirty="0"/>
              <a:t>Non raccomandato per bambini &lt; 6 anni</a:t>
            </a:r>
          </a:p>
          <a:p>
            <a:pPr>
              <a:buFont typeface="Wingdings" pitchFamily="2" charset="2"/>
              <a:buChar char="Ø"/>
            </a:pPr>
            <a:endParaRPr lang="it-IT" sz="2000" dirty="0"/>
          </a:p>
          <a:p>
            <a:pPr>
              <a:buFont typeface="Wingdings" pitchFamily="2" charset="2"/>
              <a:buChar char="Ø"/>
            </a:pPr>
            <a:r>
              <a:rPr lang="it-IT" sz="2000" b="1" u="sng" dirty="0" err="1">
                <a:solidFill>
                  <a:srgbClr val="FF0000"/>
                </a:solidFill>
              </a:rPr>
              <a:t>Ag</a:t>
            </a:r>
            <a:r>
              <a:rPr lang="it-IT" sz="2000" b="1" u="sng" dirty="0">
                <a:solidFill>
                  <a:srgbClr val="FF0000"/>
                </a:solidFill>
              </a:rPr>
              <a:t> </a:t>
            </a:r>
            <a:r>
              <a:rPr lang="it-IT" sz="2000" b="1" u="sng" dirty="0" err="1">
                <a:solidFill>
                  <a:srgbClr val="FF0000"/>
                </a:solidFill>
              </a:rPr>
              <a:t>Hp</a:t>
            </a:r>
            <a:r>
              <a:rPr lang="it-IT" sz="2000" b="1" u="sng" dirty="0">
                <a:solidFill>
                  <a:srgbClr val="FF0000"/>
                </a:solidFill>
              </a:rPr>
              <a:t> su feci monoclonale/</a:t>
            </a:r>
            <a:r>
              <a:rPr lang="it-IT" sz="2000" b="1" u="sng" dirty="0" err="1">
                <a:solidFill>
                  <a:srgbClr val="FF0000"/>
                </a:solidFill>
              </a:rPr>
              <a:t>policlonale</a:t>
            </a:r>
            <a:r>
              <a:rPr lang="it-IT" sz="2000" b="1" u="sng" dirty="0">
                <a:solidFill>
                  <a:srgbClr val="FF0000"/>
                </a:solidFill>
              </a:rPr>
              <a:t> </a:t>
            </a:r>
          </a:p>
          <a:p>
            <a:pPr>
              <a:buFont typeface="Wingdings" pitchFamily="2" charset="2"/>
              <a:buChar char="Ø"/>
            </a:pPr>
            <a:endParaRPr lang="it-IT" sz="2000" b="1" u="sng" dirty="0">
              <a:solidFill>
                <a:srgbClr val="FF0000"/>
              </a:solidFill>
            </a:endParaRPr>
          </a:p>
          <a:p>
            <a:pPr>
              <a:buFont typeface="Wingdings" pitchFamily="2" charset="2"/>
              <a:buChar char="Ø"/>
            </a:pPr>
            <a:r>
              <a:rPr lang="it-IT" sz="2000" b="1" u="sng" dirty="0">
                <a:solidFill>
                  <a:srgbClr val="FF0000"/>
                </a:solidFill>
              </a:rPr>
              <a:t>Sierologia su siero, saliva, urine (ELISA) : </a:t>
            </a:r>
            <a:r>
              <a:rPr lang="it-IT" sz="2000" dirty="0"/>
              <a:t>Sensibilità molto bassa</a:t>
            </a:r>
          </a:p>
          <a:p>
            <a:r>
              <a:rPr lang="it-IT" sz="2000" dirty="0">
                <a:solidFill>
                  <a:srgbClr val="FF0000"/>
                </a:solidFill>
              </a:rPr>
              <a:t>									</a:t>
            </a:r>
            <a:r>
              <a:rPr lang="it-IT" sz="2000" b="1" dirty="0">
                <a:solidFill>
                  <a:srgbClr val="FF0000"/>
                </a:solidFill>
              </a:rPr>
              <a:t>           </a:t>
            </a:r>
            <a:r>
              <a:rPr lang="it-IT" sz="2000" b="1" dirty="0"/>
              <a:t>Non sono raccomandati per 												   documentare  l’eradicazione</a:t>
            </a:r>
          </a:p>
        </p:txBody>
      </p:sp>
      <p:sp>
        <p:nvSpPr>
          <p:cNvPr id="13" name="CasellaDiTesto 12"/>
          <p:cNvSpPr txBox="1"/>
          <p:nvPr/>
        </p:nvSpPr>
        <p:spPr>
          <a:xfrm>
            <a:off x="5643570" y="6072206"/>
            <a:ext cx="6000792" cy="923330"/>
          </a:xfrm>
          <a:prstGeom prst="rect">
            <a:avLst/>
          </a:prstGeom>
          <a:noFill/>
        </p:spPr>
        <p:txBody>
          <a:bodyPr wrap="square" rtlCol="0">
            <a:spAutoFit/>
          </a:bodyPr>
          <a:lstStyle/>
          <a:p>
            <a:r>
              <a:rPr lang="en-US" i="1" dirty="0"/>
              <a:t>J </a:t>
            </a:r>
            <a:r>
              <a:rPr lang="en-US" i="1" dirty="0" err="1"/>
              <a:t>Pediatr</a:t>
            </a:r>
            <a:r>
              <a:rPr lang="en-US" i="1" dirty="0"/>
              <a:t> </a:t>
            </a:r>
            <a:r>
              <a:rPr lang="en-US" i="1" dirty="0" err="1"/>
              <a:t>Gastroenterol</a:t>
            </a:r>
            <a:r>
              <a:rPr lang="en-US" i="1" dirty="0"/>
              <a:t> </a:t>
            </a:r>
            <a:r>
              <a:rPr lang="en-US" i="1" dirty="0" err="1"/>
              <a:t>Nutr</a:t>
            </a:r>
            <a:r>
              <a:rPr lang="en-US" i="1" dirty="0"/>
              <a:t> </a:t>
            </a:r>
            <a:r>
              <a:rPr lang="it-IT" i="1" dirty="0"/>
              <a:t>2013</a:t>
            </a:r>
          </a:p>
          <a:p>
            <a:r>
              <a:rPr lang="pt-BR" i="1" dirty="0"/>
              <a:t>J Pediatr Gastroenterol Nutr 2011</a:t>
            </a:r>
            <a:endParaRPr lang="it-IT" i="1" dirty="0"/>
          </a:p>
          <a:p>
            <a:endParaRPr lang="it-IT" dirty="0"/>
          </a:p>
        </p:txBody>
      </p:sp>
    </p:spTree>
    <p:extLst>
      <p:ext uri="{BB962C8B-B14F-4D97-AF65-F5344CB8AC3E}">
        <p14:creationId xmlns:p14="http://schemas.microsoft.com/office/powerpoint/2010/main" val="1105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5591A146-B66E-4E2A-AD94-76CFEC231F82}"/>
              </a:ext>
            </a:extLst>
          </p:cNvPr>
          <p:cNvPicPr>
            <a:picLocks noGrp="1" noChangeAspect="1"/>
          </p:cNvPicPr>
          <p:nvPr>
            <p:ph idx="1"/>
          </p:nvPr>
        </p:nvPicPr>
        <p:blipFill>
          <a:blip r:embed="rId2">
            <a:lum bright="-20000" contrast="20000"/>
          </a:blip>
          <a:stretch>
            <a:fillRect/>
          </a:stretch>
        </p:blipFill>
        <p:spPr>
          <a:xfrm>
            <a:off x="4429124" y="2571744"/>
            <a:ext cx="4392520" cy="2071702"/>
          </a:xfrm>
          <a:prstGeom prst="rect">
            <a:avLst/>
          </a:prstGeom>
        </p:spPr>
      </p:pic>
      <p:sp>
        <p:nvSpPr>
          <p:cNvPr id="4" name="Rettangolo 1">
            <a:extLst>
              <a:ext uri="{FF2B5EF4-FFF2-40B4-BE49-F238E27FC236}">
                <a16:creationId xmlns:a16="http://schemas.microsoft.com/office/drawing/2014/main" id="{209C3306-325D-485E-B778-417F3EC9EF3A}"/>
              </a:ext>
            </a:extLst>
          </p:cNvPr>
          <p:cNvSpPr>
            <a:spLocks noGrp="1" noChangeArrowheads="1"/>
          </p:cNvSpPr>
          <p:nvPr>
            <p:ph type="title"/>
          </p:nvPr>
        </p:nvSpPr>
        <p:spPr bwMode="auto">
          <a:xfrm>
            <a:off x="251520" y="260648"/>
            <a:ext cx="7406640" cy="590931"/>
          </a:xfrm>
          <a:prstGeom prst="rect">
            <a:avLst/>
          </a:prstGeom>
          <a:noFill/>
          <a:ln w="9525">
            <a:noFill/>
            <a:miter lim="800000"/>
            <a:headEnd/>
            <a:tailEnd/>
          </a:ln>
        </p:spPr>
        <p:txBody>
          <a:bodyPr wrap="square">
            <a:spAutoFit/>
          </a:bodyPr>
          <a:lstStyle/>
          <a:p>
            <a:r>
              <a:rPr lang="it-IT" sz="3600" b="1" dirty="0">
                <a:solidFill>
                  <a:srgbClr val="FF0000"/>
                </a:solidFill>
                <a:cs typeface="Arial" panose="020B0604020202020204" pitchFamily="34" charset="0"/>
              </a:rPr>
              <a:t>Chi trattare?</a:t>
            </a:r>
          </a:p>
        </p:txBody>
      </p:sp>
      <p:pic>
        <p:nvPicPr>
          <p:cNvPr id="5" name="Immagine 4">
            <a:extLst>
              <a:ext uri="{FF2B5EF4-FFF2-40B4-BE49-F238E27FC236}">
                <a16:creationId xmlns:a16="http://schemas.microsoft.com/office/drawing/2014/main" id="{15BF05C7-FD97-490D-9E4A-2E22BBA9A3AF}"/>
              </a:ext>
            </a:extLst>
          </p:cNvPr>
          <p:cNvPicPr>
            <a:picLocks noChangeAspect="1"/>
          </p:cNvPicPr>
          <p:nvPr/>
        </p:nvPicPr>
        <p:blipFill>
          <a:blip r:embed="rId3">
            <a:lum bright="-20000" contrast="20000"/>
          </a:blip>
          <a:stretch>
            <a:fillRect/>
          </a:stretch>
        </p:blipFill>
        <p:spPr>
          <a:xfrm>
            <a:off x="4429124" y="4714884"/>
            <a:ext cx="4500562" cy="1606754"/>
          </a:xfrm>
          <a:prstGeom prst="rect">
            <a:avLst/>
          </a:prstGeom>
        </p:spPr>
      </p:pic>
      <p:sp>
        <p:nvSpPr>
          <p:cNvPr id="7" name="CasellaDiTesto 6">
            <a:extLst>
              <a:ext uri="{FF2B5EF4-FFF2-40B4-BE49-F238E27FC236}">
                <a16:creationId xmlns:a16="http://schemas.microsoft.com/office/drawing/2014/main" id="{1A4FBBDD-B09B-4C8E-8EF4-56F1BDABAB7C}"/>
              </a:ext>
            </a:extLst>
          </p:cNvPr>
          <p:cNvSpPr txBox="1"/>
          <p:nvPr/>
        </p:nvSpPr>
        <p:spPr>
          <a:xfrm>
            <a:off x="285750" y="1052736"/>
            <a:ext cx="3782194" cy="1938992"/>
          </a:xfrm>
          <a:prstGeom prst="rect">
            <a:avLst/>
          </a:prstGeom>
          <a:noFill/>
        </p:spPr>
        <p:txBody>
          <a:bodyPr wrap="square" rtlCol="0">
            <a:spAutoFit/>
          </a:bodyPr>
          <a:lstStyle/>
          <a:p>
            <a:r>
              <a:rPr lang="it-IT" sz="2400" dirty="0"/>
              <a:t>Nel caso EGDS mostri la presenza di PUD, un trattamento eradicante </a:t>
            </a:r>
            <a:r>
              <a:rPr lang="it-IT" sz="2400" b="1" dirty="0"/>
              <a:t>è raccomandato</a:t>
            </a:r>
            <a:endParaRPr lang="it-IT" sz="2400" dirty="0"/>
          </a:p>
          <a:p>
            <a:endParaRPr lang="it-IT" sz="2400" dirty="0"/>
          </a:p>
        </p:txBody>
      </p:sp>
      <p:cxnSp>
        <p:nvCxnSpPr>
          <p:cNvPr id="8" name="Connettore 1 5">
            <a:extLst>
              <a:ext uri="{FF2B5EF4-FFF2-40B4-BE49-F238E27FC236}">
                <a16:creationId xmlns:a16="http://schemas.microsoft.com/office/drawing/2014/main" id="{B2BB9AE4-93F4-44C7-8288-E96C26EAFE34}"/>
              </a:ext>
            </a:extLst>
          </p:cNvPr>
          <p:cNvCxnSpPr/>
          <p:nvPr/>
        </p:nvCxnSpPr>
        <p:spPr>
          <a:xfrm>
            <a:off x="285750" y="835124"/>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9" name="Rettangolo 8"/>
          <p:cNvSpPr/>
          <p:nvPr/>
        </p:nvSpPr>
        <p:spPr>
          <a:xfrm>
            <a:off x="571472" y="4572008"/>
            <a:ext cx="3714776" cy="1857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Valutare opzione terapeutica in caso di riscontro occasionale di </a:t>
            </a:r>
            <a:r>
              <a:rPr lang="it-IT" sz="2400" b="1" dirty="0" err="1">
                <a:solidFill>
                  <a:schemeClr val="tx1"/>
                </a:solidFill>
              </a:rPr>
              <a:t>Hp</a:t>
            </a:r>
            <a:r>
              <a:rPr lang="it-IT" dirty="0" err="1"/>
              <a:t>di</a:t>
            </a:r>
            <a:r>
              <a:rPr lang="it-IT" dirty="0"/>
              <a:t> HP</a:t>
            </a:r>
          </a:p>
          <a:p>
            <a:pPr algn="ctr"/>
            <a:endParaRPr lang="it-IT" dirty="0"/>
          </a:p>
        </p:txBody>
      </p:sp>
      <p:pic>
        <p:nvPicPr>
          <p:cNvPr id="12" name="Immagine 11" descr="ULCERA+PEPTICA+Diagnosi.jpg"/>
          <p:cNvPicPr>
            <a:picLocks noChangeAspect="1"/>
          </p:cNvPicPr>
          <p:nvPr/>
        </p:nvPicPr>
        <p:blipFill>
          <a:blip r:embed="rId4"/>
          <a:stretch>
            <a:fillRect/>
          </a:stretch>
        </p:blipFill>
        <p:spPr>
          <a:xfrm>
            <a:off x="6215074" y="857232"/>
            <a:ext cx="2315466" cy="1651244"/>
          </a:xfrm>
          <a:prstGeom prst="rect">
            <a:avLst/>
          </a:prstGeom>
        </p:spPr>
      </p:pic>
      <p:sp>
        <p:nvSpPr>
          <p:cNvPr id="13" name="CasellaDiTesto 12"/>
          <p:cNvSpPr txBox="1"/>
          <p:nvPr/>
        </p:nvSpPr>
        <p:spPr>
          <a:xfrm>
            <a:off x="4572000" y="6429396"/>
            <a:ext cx="4572000" cy="646331"/>
          </a:xfrm>
          <a:prstGeom prst="rect">
            <a:avLst/>
          </a:prstGeom>
          <a:noFill/>
        </p:spPr>
        <p:txBody>
          <a:bodyPr wrap="square" rtlCol="0">
            <a:spAutoFit/>
          </a:bodyPr>
          <a:lstStyle/>
          <a:p>
            <a:r>
              <a:rPr lang="pt-BR" i="1" dirty="0">
                <a:cs typeface="Arial" panose="020B0604020202020204" pitchFamily="34" charset="0"/>
              </a:rPr>
              <a:t>J Pediatr Gastroenterol Nutr</a:t>
            </a:r>
            <a:r>
              <a:rPr lang="pt-BR" dirty="0">
                <a:cs typeface="Arial" panose="020B0604020202020204" pitchFamily="34" charset="0"/>
              </a:rPr>
              <a:t> 2017; 64: 991-1003</a:t>
            </a:r>
            <a:endParaRPr lang="it-IT" dirty="0">
              <a:cs typeface="Arial" panose="020B0604020202020204" pitchFamily="34" charset="0"/>
            </a:endParaRPr>
          </a:p>
          <a:p>
            <a:endParaRPr lang="it-IT" dirty="0"/>
          </a:p>
        </p:txBody>
      </p:sp>
      <p:sp>
        <p:nvSpPr>
          <p:cNvPr id="15" name="CasellaDiTesto 14"/>
          <p:cNvSpPr txBox="1"/>
          <p:nvPr/>
        </p:nvSpPr>
        <p:spPr>
          <a:xfrm>
            <a:off x="285720" y="3071810"/>
            <a:ext cx="3643338" cy="1107996"/>
          </a:xfrm>
          <a:prstGeom prst="rect">
            <a:avLst/>
          </a:prstGeom>
          <a:noFill/>
        </p:spPr>
        <p:txBody>
          <a:bodyPr wrap="square" rtlCol="0">
            <a:spAutoFit/>
          </a:bodyPr>
          <a:lstStyle/>
          <a:p>
            <a:r>
              <a:rPr lang="it-IT" sz="2400" dirty="0"/>
              <a:t>-la </a:t>
            </a:r>
            <a:r>
              <a:rPr lang="it-IT" sz="2400" b="1" dirty="0"/>
              <a:t>sintomatologia</a:t>
            </a:r>
            <a:endParaRPr lang="it-IT" sz="2400" dirty="0"/>
          </a:p>
          <a:p>
            <a:r>
              <a:rPr lang="it-IT" sz="2400" dirty="0"/>
              <a:t>-la </a:t>
            </a:r>
            <a:r>
              <a:rPr lang="it-IT" sz="2400" b="1" dirty="0"/>
              <a:t>recidiva</a:t>
            </a:r>
            <a:endParaRPr lang="it-IT" sz="2400" dirty="0"/>
          </a:p>
          <a:p>
            <a:endParaRPr lang="it-IT" dirty="0"/>
          </a:p>
        </p:txBody>
      </p:sp>
      <p:pic>
        <p:nvPicPr>
          <p:cNvPr id="3" name="Immagine 2"/>
          <p:cNvPicPr>
            <a:picLocks noChangeAspect="1"/>
          </p:cNvPicPr>
          <p:nvPr/>
        </p:nvPicPr>
        <p:blipFill>
          <a:blip r:embed="rId5"/>
          <a:stretch>
            <a:fillRect/>
          </a:stretch>
        </p:blipFill>
        <p:spPr>
          <a:xfrm>
            <a:off x="928662" y="2857496"/>
            <a:ext cx="1502353" cy="1174992"/>
          </a:xfrm>
          <a:prstGeom prst="rect">
            <a:avLst/>
          </a:prstGeom>
        </p:spPr>
      </p:pic>
    </p:spTree>
    <p:extLst>
      <p:ext uri="{BB962C8B-B14F-4D97-AF65-F5344CB8AC3E}">
        <p14:creationId xmlns:p14="http://schemas.microsoft.com/office/powerpoint/2010/main" val="25875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A9DCBF-A19B-4252-AF96-2ABDB85488B3}"/>
              </a:ext>
            </a:extLst>
          </p:cNvPr>
          <p:cNvSpPr>
            <a:spLocks noGrp="1"/>
          </p:cNvSpPr>
          <p:nvPr>
            <p:ph type="title"/>
          </p:nvPr>
        </p:nvSpPr>
        <p:spPr>
          <a:xfrm>
            <a:off x="179512" y="-28836"/>
            <a:ext cx="7406640" cy="1356360"/>
          </a:xfrm>
        </p:spPr>
        <p:txBody>
          <a:bodyPr>
            <a:normAutofit/>
          </a:bodyPr>
          <a:lstStyle/>
          <a:p>
            <a:r>
              <a:rPr lang="en-US" altLang="it-IT" sz="3600" b="1" dirty="0">
                <a:solidFill>
                  <a:srgbClr val="FF0000"/>
                </a:solidFill>
              </a:rPr>
              <a:t>Time line </a:t>
            </a:r>
            <a:r>
              <a:rPr lang="en-US" altLang="it-IT" sz="3600" b="1" i="1" dirty="0">
                <a:solidFill>
                  <a:srgbClr val="FF0000"/>
                </a:solidFill>
              </a:rPr>
              <a:t>H pylori </a:t>
            </a:r>
            <a:endParaRPr lang="it-IT" sz="3600" b="1" dirty="0">
              <a:solidFill>
                <a:srgbClr val="FF0000"/>
              </a:solidFill>
              <a:cs typeface="Arial" panose="020B0604020202020204" pitchFamily="34" charset="0"/>
            </a:endParaRPr>
          </a:p>
        </p:txBody>
      </p:sp>
      <p:graphicFrame>
        <p:nvGraphicFramePr>
          <p:cNvPr id="4" name="Segnaposto contenuto 3">
            <a:extLst>
              <a:ext uri="{FF2B5EF4-FFF2-40B4-BE49-F238E27FC236}">
                <a16:creationId xmlns:a16="http://schemas.microsoft.com/office/drawing/2014/main" id="{6D9F11E7-7650-4836-B265-E7E9C7007578}"/>
              </a:ext>
            </a:extLst>
          </p:cNvPr>
          <p:cNvGraphicFramePr>
            <a:graphicFrameLocks noGrp="1"/>
          </p:cNvGraphicFramePr>
          <p:nvPr>
            <p:ph idx="1"/>
            <p:extLst>
              <p:ext uri="{D42A27DB-BD31-4B8C-83A1-F6EECF244321}">
                <p14:modId xmlns:p14="http://schemas.microsoft.com/office/powerpoint/2010/main" val="1788240536"/>
              </p:ext>
            </p:extLst>
          </p:nvPr>
        </p:nvGraphicFramePr>
        <p:xfrm>
          <a:off x="611560" y="1124744"/>
          <a:ext cx="79208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Risultati immagini per federico II logo">
            <a:extLst>
              <a:ext uri="{FF2B5EF4-FFF2-40B4-BE49-F238E27FC236}">
                <a16:creationId xmlns:a16="http://schemas.microsoft.com/office/drawing/2014/main" id="{B05CD3B8-D051-4889-988F-C48679A7BB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3039" y="193327"/>
            <a:ext cx="9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044884"/>
      </p:ext>
    </p:extLst>
  </p:cSld>
  <p:clrMapOvr>
    <a:masterClrMapping/>
  </p:clrMapOvr>
  <mc:AlternateContent xmlns:mc="http://schemas.openxmlformats.org/markup-compatibility/2006" xmlns:p14="http://schemas.microsoft.com/office/powerpoint/2010/main">
    <mc:Choice Requires="p14">
      <p:transition spd="slow" p14:dur="2000" advTm="298"/>
    </mc:Choice>
    <mc:Fallback xmlns="">
      <p:transition spd="slow" advTm="29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7" t="8541" r="4290" b="32427"/>
          <a:stretch/>
        </p:blipFill>
        <p:spPr bwMode="auto">
          <a:xfrm>
            <a:off x="357158" y="1000108"/>
            <a:ext cx="8429683" cy="285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a:xfrm>
            <a:off x="285750" y="857232"/>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ttangolo 12"/>
          <p:cNvSpPr/>
          <p:nvPr/>
        </p:nvSpPr>
        <p:spPr>
          <a:xfrm>
            <a:off x="700292" y="6383650"/>
            <a:ext cx="8264196" cy="861774"/>
          </a:xfrm>
          <a:prstGeom prst="rect">
            <a:avLst/>
          </a:prstGeom>
        </p:spPr>
        <p:txBody>
          <a:bodyPr wrap="square">
            <a:spAutoFit/>
          </a:bodyPr>
          <a:lstStyle/>
          <a:p>
            <a:pPr algn="r"/>
            <a:r>
              <a:rPr lang="pt-BR" sz="1400" i="1" dirty="0">
                <a:latin typeface="Arial" panose="020B0604020202020204" pitchFamily="34" charset="0"/>
                <a:cs typeface="Arial" panose="020B0604020202020204" pitchFamily="34" charset="0"/>
              </a:rPr>
              <a:t>J Pediatr Gastroenterol Nutr</a:t>
            </a:r>
            <a:r>
              <a:rPr lang="pt-BR" sz="1400" dirty="0">
                <a:latin typeface="Arial" panose="020B0604020202020204" pitchFamily="34" charset="0"/>
                <a:cs typeface="Arial" panose="020B0604020202020204" pitchFamily="34" charset="0"/>
              </a:rPr>
              <a:t> 2017; 64: 991-1003</a:t>
            </a:r>
            <a:endParaRPr lang="it-IT" sz="1400" dirty="0">
              <a:latin typeface="Arial" panose="020B0604020202020204" pitchFamily="34" charset="0"/>
              <a:cs typeface="Arial" panose="020B0604020202020204" pitchFamily="34" charset="0"/>
            </a:endParaRPr>
          </a:p>
          <a:p>
            <a:endParaRPr lang="it-IT" dirty="0"/>
          </a:p>
          <a:p>
            <a:endParaRPr lang="it-IT" dirty="0">
              <a:latin typeface="Arial" panose="020B0604020202020204" pitchFamily="34" charset="0"/>
              <a:cs typeface="Arial" panose="020B0604020202020204" pitchFamily="34" charset="0"/>
            </a:endParaRPr>
          </a:p>
        </p:txBody>
      </p:sp>
      <p:sp>
        <p:nvSpPr>
          <p:cNvPr id="2" name="Ovale 1"/>
          <p:cNvSpPr/>
          <p:nvPr/>
        </p:nvSpPr>
        <p:spPr>
          <a:xfrm>
            <a:off x="5786446" y="1357298"/>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
            <a:extLst>
              <a:ext uri="{FF2B5EF4-FFF2-40B4-BE49-F238E27FC236}">
                <a16:creationId xmlns:a16="http://schemas.microsoft.com/office/drawing/2014/main" id="{76893BD9-C49D-49AF-9572-7D49BDB7FCA6}"/>
              </a:ext>
            </a:extLst>
          </p:cNvPr>
          <p:cNvSpPr>
            <a:spLocks noChangeArrowheads="1"/>
          </p:cNvSpPr>
          <p:nvPr/>
        </p:nvSpPr>
        <p:spPr bwMode="auto">
          <a:xfrm>
            <a:off x="-135158" y="251767"/>
            <a:ext cx="9324528" cy="1138773"/>
          </a:xfrm>
          <a:prstGeom prst="rect">
            <a:avLst/>
          </a:prstGeom>
          <a:noFill/>
          <a:ln w="9525">
            <a:noFill/>
            <a:miter lim="800000"/>
            <a:headEnd/>
            <a:tailEnd/>
          </a:ln>
        </p:spPr>
        <p:txBody>
          <a:bodyPr wrap="square">
            <a:spAutoFit/>
          </a:bodyPr>
          <a:lstStyle/>
          <a:p>
            <a:pPr algn="ctr"/>
            <a:r>
              <a:rPr lang="it-IT" sz="3600" b="1" dirty="0">
                <a:solidFill>
                  <a:srgbClr val="FF0000"/>
                </a:solidFill>
                <a:latin typeface="+mj-lt"/>
                <a:cs typeface="Arial" panose="020B0604020202020204" pitchFamily="34" charset="0"/>
              </a:rPr>
              <a:t>Come </a:t>
            </a:r>
            <a:r>
              <a:rPr lang="it-IT" sz="3600" b="1" dirty="0" err="1">
                <a:solidFill>
                  <a:srgbClr val="FF0000"/>
                </a:solidFill>
                <a:latin typeface="+mj-lt"/>
                <a:cs typeface="Arial" panose="020B0604020202020204" pitchFamily="34" charset="0"/>
              </a:rPr>
              <a:t>trattare?Terapia</a:t>
            </a:r>
            <a:r>
              <a:rPr lang="it-IT" sz="3600" b="1" dirty="0">
                <a:solidFill>
                  <a:srgbClr val="FF0000"/>
                </a:solidFill>
                <a:latin typeface="+mj-lt"/>
                <a:cs typeface="Arial" panose="020B0604020202020204" pitchFamily="34" charset="0"/>
              </a:rPr>
              <a:t> di Prima Linea per HP</a:t>
            </a:r>
            <a:endParaRPr lang="it-IT" sz="3600" b="1" i="1" dirty="0">
              <a:solidFill>
                <a:srgbClr val="FF0000"/>
              </a:solidFill>
              <a:latin typeface="+mj-lt"/>
              <a:cs typeface="Arial" panose="020B0604020202020204" pitchFamily="34" charset="0"/>
            </a:endParaRPr>
          </a:p>
          <a:p>
            <a:endParaRPr lang="it-IT" sz="3200" b="1" dirty="0">
              <a:solidFill>
                <a:srgbClr val="FF0000"/>
              </a:solidFill>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F48E85EE-2D9F-44E5-B383-5137C32BACC6}"/>
              </a:ext>
            </a:extLst>
          </p:cNvPr>
          <p:cNvSpPr txBox="1">
            <a:spLocks noChangeArrowheads="1"/>
          </p:cNvSpPr>
          <p:nvPr/>
        </p:nvSpPr>
        <p:spPr bwMode="auto">
          <a:xfrm>
            <a:off x="214282" y="4000504"/>
            <a:ext cx="87501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accent1"/>
              </a:buClr>
              <a:buFont typeface="Wingdings" panose="05000000000000000000" pitchFamily="2" charset="2"/>
              <a:buChar char="Ø"/>
            </a:pPr>
            <a:r>
              <a:rPr lang="it-IT" altLang="it-IT" sz="2400" b="1" dirty="0">
                <a:latin typeface="+mn-lt"/>
              </a:rPr>
              <a:t>Triplice terapia </a:t>
            </a:r>
            <a:r>
              <a:rPr lang="it-IT" altLang="it-IT" sz="2400" dirty="0">
                <a:latin typeface="+mn-lt"/>
                <a:sym typeface="Wingdings" panose="05000000000000000000" pitchFamily="2" charset="2"/>
              </a:rPr>
              <a:t> PPI+AMO+CLA/MET per 14 giorni</a:t>
            </a:r>
          </a:p>
          <a:p>
            <a:pPr eaLnBrk="1" hangingPunct="1">
              <a:buClr>
                <a:schemeClr val="accent1"/>
              </a:buClr>
              <a:buFont typeface="Wingdings" panose="05000000000000000000" pitchFamily="2" charset="2"/>
              <a:buChar char="Ø"/>
            </a:pPr>
            <a:r>
              <a:rPr lang="it-IT" altLang="it-IT" sz="2400" b="1" dirty="0">
                <a:latin typeface="+mn-lt"/>
                <a:sym typeface="Wingdings" panose="05000000000000000000" pitchFamily="2" charset="2"/>
              </a:rPr>
              <a:t>Terapia sequenziale</a:t>
            </a:r>
            <a:r>
              <a:rPr lang="it-IT" altLang="it-IT" sz="2400" dirty="0">
                <a:latin typeface="+mn-lt"/>
                <a:sym typeface="Wingdings" panose="05000000000000000000" pitchFamily="2" charset="2"/>
              </a:rPr>
              <a:t> PPI per 10 giorni + AMO nei primi 5 giorni e CLA+MET per i restanti 5 giorni</a:t>
            </a:r>
          </a:p>
          <a:p>
            <a:pPr eaLnBrk="1" hangingPunct="1">
              <a:buClr>
                <a:schemeClr val="accent1"/>
              </a:buClr>
            </a:pPr>
            <a:endParaRPr lang="it-IT" altLang="it-IT" sz="2400" dirty="0">
              <a:latin typeface="+mn-lt"/>
              <a:sym typeface="Wingdings" panose="05000000000000000000" pitchFamily="2" charset="2"/>
            </a:endParaRPr>
          </a:p>
          <a:p>
            <a:pPr eaLnBrk="1" hangingPunct="1">
              <a:buClr>
                <a:schemeClr val="accent1"/>
              </a:buClr>
              <a:buFont typeface="Wingdings" panose="05000000000000000000" pitchFamily="2" charset="2"/>
              <a:buChar char="Ø"/>
            </a:pPr>
            <a:r>
              <a:rPr lang="it-IT" altLang="it-IT" sz="2400" b="1" dirty="0">
                <a:latin typeface="+mn-lt"/>
                <a:sym typeface="Wingdings" panose="05000000000000000000" pitchFamily="2" charset="2"/>
              </a:rPr>
              <a:t>In caso di allergia alle penicilline: </a:t>
            </a:r>
            <a:r>
              <a:rPr lang="it-IT" altLang="it-IT" sz="2400" dirty="0">
                <a:latin typeface="+mn-lt"/>
                <a:sym typeface="Wingdings" panose="05000000000000000000" pitchFamily="2" charset="2"/>
              </a:rPr>
              <a:t>MET al posto di AMO;  Se resistente a CLA utilizzare terapia a base di </a:t>
            </a:r>
            <a:r>
              <a:rPr lang="it-IT" altLang="it-IT" sz="2400" dirty="0" err="1">
                <a:latin typeface="+mn-lt"/>
                <a:sym typeface="Wingdings" panose="05000000000000000000" pitchFamily="2" charset="2"/>
              </a:rPr>
              <a:t>bismuto+tetracicline</a:t>
            </a:r>
            <a:r>
              <a:rPr lang="it-IT" altLang="it-IT" sz="2400" dirty="0">
                <a:latin typeface="+mn-lt"/>
                <a:sym typeface="Wingdings" panose="05000000000000000000" pitchFamily="2" charset="2"/>
              </a:rPr>
              <a:t> (se&gt;8 aa)</a:t>
            </a:r>
            <a:endParaRPr lang="it-IT" altLang="it-IT" sz="2400" dirty="0">
              <a:latin typeface="+mn-lt"/>
            </a:endParaRPr>
          </a:p>
        </p:txBody>
      </p:sp>
      <p:pic>
        <p:nvPicPr>
          <p:cNvPr id="8" name="Picture 2" descr="https://www.altroconsumo.it/-/media/altroconsumo/images/themes/salute/farmaci/news/2014/voglia%20di%20tintarella%20quali%20farmaci%20evitare/medicinali_pillole_1600x900.jpg?la=it-IT&amp;h=270&amp;w=480&amp;mw=480&amp;hash=6A5B4B95098E2A8C080C9DA3930A248D5FCFE79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014"/>
          <a:stretch/>
        </p:blipFill>
        <p:spPr bwMode="auto">
          <a:xfrm>
            <a:off x="1785918" y="3286124"/>
            <a:ext cx="1339569" cy="587629"/>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descr="antipatia-su-facebook-pollice-giu-simbolo-di-struttura_318-37193.jpg"/>
          <p:cNvPicPr>
            <a:picLocks noChangeAspect="1"/>
          </p:cNvPicPr>
          <p:nvPr/>
        </p:nvPicPr>
        <p:blipFill>
          <a:blip r:embed="rId5" cstate="print"/>
          <a:stretch>
            <a:fillRect/>
          </a:stretch>
        </p:blipFill>
        <p:spPr>
          <a:xfrm>
            <a:off x="8001024" y="4786322"/>
            <a:ext cx="819114" cy="819114"/>
          </a:xfrm>
          <a:prstGeom prst="rect">
            <a:avLst/>
          </a:prstGeom>
        </p:spPr>
      </p:pic>
    </p:spTree>
    <p:extLst>
      <p:ext uri="{BB962C8B-B14F-4D97-AF65-F5344CB8AC3E}">
        <p14:creationId xmlns:p14="http://schemas.microsoft.com/office/powerpoint/2010/main" val="17557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410" b="36436"/>
          <a:stretch/>
        </p:blipFill>
        <p:spPr bwMode="auto">
          <a:xfrm>
            <a:off x="4539234" y="2052644"/>
            <a:ext cx="4125393" cy="238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21" b="68297"/>
          <a:stretch/>
        </p:blipFill>
        <p:spPr bwMode="auto">
          <a:xfrm>
            <a:off x="211182" y="1942276"/>
            <a:ext cx="4286250" cy="249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95363" b="1"/>
          <a:stretch/>
        </p:blipFill>
        <p:spPr bwMode="auto">
          <a:xfrm>
            <a:off x="1221304" y="4659242"/>
            <a:ext cx="6635860" cy="55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46516" y="275326"/>
            <a:ext cx="10222719" cy="584775"/>
          </a:xfrm>
          <a:prstGeom prst="rect">
            <a:avLst/>
          </a:prstGeom>
        </p:spPr>
        <p:txBody>
          <a:bodyPr wrap="square">
            <a:spAutoFit/>
          </a:bodyPr>
          <a:lstStyle/>
          <a:p>
            <a:pPr algn="ctr"/>
            <a:r>
              <a:rPr lang="en-US" sz="3200" b="1" dirty="0" err="1">
                <a:solidFill>
                  <a:srgbClr val="FF0000"/>
                </a:solidFill>
                <a:latin typeface="+mj-lt"/>
                <a:cs typeface="Arial" panose="020B0604020202020204" pitchFamily="34" charset="0"/>
              </a:rPr>
              <a:t>Emergenza</a:t>
            </a:r>
            <a:r>
              <a:rPr lang="en-US" sz="3200" b="1" dirty="0">
                <a:solidFill>
                  <a:srgbClr val="FF0000"/>
                </a:solidFill>
                <a:latin typeface="+mj-lt"/>
                <a:cs typeface="Arial" panose="020B0604020202020204" pitchFamily="34" charset="0"/>
              </a:rPr>
              <a:t>  </a:t>
            </a:r>
            <a:r>
              <a:rPr lang="en-US" sz="3200" b="1" dirty="0" err="1">
                <a:solidFill>
                  <a:srgbClr val="FF0000"/>
                </a:solidFill>
                <a:latin typeface="+mj-lt"/>
                <a:cs typeface="Arial" panose="020B0604020202020204" pitchFamily="34" charset="0"/>
              </a:rPr>
              <a:t>Globale</a:t>
            </a:r>
            <a:r>
              <a:rPr lang="en-US" sz="3200" b="1" dirty="0">
                <a:solidFill>
                  <a:srgbClr val="FF0000"/>
                </a:solidFill>
                <a:latin typeface="+mj-lt"/>
                <a:cs typeface="Arial" panose="020B0604020202020204" pitchFamily="34" charset="0"/>
              </a:rPr>
              <a:t> dell’</a:t>
            </a:r>
            <a:r>
              <a:rPr lang="it-IT" sz="3200" b="1" dirty="0">
                <a:solidFill>
                  <a:srgbClr val="FF0000"/>
                </a:solidFill>
                <a:latin typeface="+mj-lt"/>
                <a:cs typeface="Arial" panose="020B0604020202020204" pitchFamily="34" charset="0"/>
              </a:rPr>
              <a:t> Antibiotico-Resistenza</a:t>
            </a:r>
          </a:p>
        </p:txBody>
      </p:sp>
      <p:cxnSp>
        <p:nvCxnSpPr>
          <p:cNvPr id="10" name="Connettore 1 9"/>
          <p:cNvCxnSpPr/>
          <p:nvPr/>
        </p:nvCxnSpPr>
        <p:spPr>
          <a:xfrm>
            <a:off x="285750" y="928670"/>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5" name="Rettangolo 4"/>
          <p:cNvSpPr/>
          <p:nvPr/>
        </p:nvSpPr>
        <p:spPr>
          <a:xfrm>
            <a:off x="0" y="1097044"/>
            <a:ext cx="9158833" cy="1107996"/>
          </a:xfrm>
          <a:prstGeom prst="rect">
            <a:avLst/>
          </a:prstGeom>
        </p:spPr>
        <p:txBody>
          <a:bodyPr wrap="square">
            <a:spAutoFit/>
          </a:bodyPr>
          <a:lstStyle/>
          <a:p>
            <a:pPr algn="ctr"/>
            <a:r>
              <a:rPr lang="it-IT" sz="2400" dirty="0">
                <a:cs typeface="Arial" panose="020B0604020202020204" pitchFamily="34" charset="0"/>
              </a:rPr>
              <a:t>E’ necessario conoscere tassi di antibiotico-resistenza  attuali su scala locale e individuale</a:t>
            </a:r>
          </a:p>
          <a:p>
            <a:endParaRPr lang="it-IT" dirty="0"/>
          </a:p>
        </p:txBody>
      </p:sp>
      <p:sp>
        <p:nvSpPr>
          <p:cNvPr id="6" name="Rettangolo 5"/>
          <p:cNvSpPr/>
          <p:nvPr/>
        </p:nvSpPr>
        <p:spPr>
          <a:xfrm>
            <a:off x="5095256" y="6165304"/>
            <a:ext cx="4081567" cy="861774"/>
          </a:xfrm>
          <a:prstGeom prst="rect">
            <a:avLst/>
          </a:prstGeom>
        </p:spPr>
        <p:txBody>
          <a:bodyPr wrap="none">
            <a:spAutoFit/>
          </a:bodyPr>
          <a:lstStyle/>
          <a:p>
            <a:r>
              <a:rPr lang="en-US" sz="1600" i="1" dirty="0">
                <a:cs typeface="Arial" panose="020B0604020202020204" pitchFamily="34" charset="0"/>
              </a:rPr>
              <a:t>Aliment </a:t>
            </a:r>
            <a:r>
              <a:rPr lang="en-US" sz="1600" i="1" dirty="0" err="1">
                <a:cs typeface="Arial" panose="020B0604020202020204" pitchFamily="34" charset="0"/>
              </a:rPr>
              <a:t>Pharmacol</a:t>
            </a:r>
            <a:r>
              <a:rPr lang="en-US" sz="1600" i="1" dirty="0">
                <a:cs typeface="Arial" panose="020B0604020202020204" pitchFamily="34" charset="0"/>
              </a:rPr>
              <a:t> </a:t>
            </a:r>
            <a:r>
              <a:rPr lang="en-US" sz="1600" i="1" dirty="0" err="1">
                <a:cs typeface="Arial" panose="020B0604020202020204" pitchFamily="34" charset="0"/>
              </a:rPr>
              <a:t>Ther</a:t>
            </a:r>
            <a:r>
              <a:rPr lang="en-US" sz="1600" i="1" dirty="0">
                <a:cs typeface="Arial" panose="020B0604020202020204" pitchFamily="34" charset="0"/>
              </a:rPr>
              <a:t> </a:t>
            </a:r>
            <a:r>
              <a:rPr lang="en-US" sz="1600" dirty="0">
                <a:cs typeface="Arial" panose="020B0604020202020204" pitchFamily="34" charset="0"/>
              </a:rPr>
              <a:t>2016; 43: 514–533</a:t>
            </a:r>
          </a:p>
          <a:p>
            <a:r>
              <a:rPr lang="pt-BR" sz="1600" i="1" dirty="0">
                <a:cs typeface="Arial" panose="020B0604020202020204" pitchFamily="34" charset="0"/>
              </a:rPr>
              <a:t>J Pediatr Gastroenterol Nutr</a:t>
            </a:r>
            <a:r>
              <a:rPr lang="pt-BR" sz="1600" dirty="0">
                <a:cs typeface="Arial" panose="020B0604020202020204" pitchFamily="34" charset="0"/>
              </a:rPr>
              <a:t> 2017; 64: 991-1003</a:t>
            </a:r>
            <a:endParaRPr lang="it-IT" sz="1600" dirty="0">
              <a:cs typeface="Arial" panose="020B0604020202020204" pitchFamily="34" charset="0"/>
            </a:endParaRPr>
          </a:p>
          <a:p>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90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a:off x="285750" y="811908"/>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8434" name="Segnaposto contenuto 2"/>
          <p:cNvSpPr>
            <a:spLocks noGrp="1"/>
          </p:cNvSpPr>
          <p:nvPr>
            <p:ph idx="1"/>
          </p:nvPr>
        </p:nvSpPr>
        <p:spPr>
          <a:xfrm>
            <a:off x="226847" y="339414"/>
            <a:ext cx="8536442" cy="3811695"/>
          </a:xfrm>
        </p:spPr>
        <p:txBody>
          <a:bodyPr>
            <a:noAutofit/>
          </a:bodyPr>
          <a:lstStyle/>
          <a:p>
            <a:pPr marL="0" indent="0" algn="ctr">
              <a:buFont typeface="Arial" charset="0"/>
              <a:buNone/>
              <a:defRPr/>
            </a:pPr>
            <a:endParaRPr lang="it-IT" sz="2400" dirty="0">
              <a:latin typeface="Arial" pitchFamily="34" charset="0"/>
              <a:cs typeface="Arial" pitchFamily="34" charset="0"/>
            </a:endParaRPr>
          </a:p>
          <a:p>
            <a:pPr marL="34290" indent="0" algn="just">
              <a:buNone/>
              <a:defRPr/>
            </a:pPr>
            <a:endParaRPr lang="it-IT" sz="2400" dirty="0">
              <a:solidFill>
                <a:schemeClr val="tx1"/>
              </a:solidFill>
              <a:cs typeface="Arial" pitchFamily="34" charset="0"/>
            </a:endParaRPr>
          </a:p>
        </p:txBody>
      </p:sp>
      <p:sp>
        <p:nvSpPr>
          <p:cNvPr id="13" name="Rettangolo 12"/>
          <p:cNvSpPr/>
          <p:nvPr/>
        </p:nvSpPr>
        <p:spPr>
          <a:xfrm>
            <a:off x="695690" y="6309320"/>
            <a:ext cx="8264196" cy="861774"/>
          </a:xfrm>
          <a:prstGeom prst="rect">
            <a:avLst/>
          </a:prstGeom>
        </p:spPr>
        <p:txBody>
          <a:bodyPr wrap="square">
            <a:spAutoFit/>
          </a:bodyPr>
          <a:lstStyle/>
          <a:p>
            <a:pPr algn="r"/>
            <a:r>
              <a:rPr lang="pt-BR" sz="1400" i="1" dirty="0">
                <a:latin typeface="Arial" panose="020B0604020202020204" pitchFamily="34" charset="0"/>
                <a:cs typeface="Arial" panose="020B0604020202020204" pitchFamily="34" charset="0"/>
              </a:rPr>
              <a:t>J Pediatr Gastroenterol Nutr</a:t>
            </a:r>
            <a:r>
              <a:rPr lang="pt-BR" sz="1400" dirty="0">
                <a:latin typeface="Arial" panose="020B0604020202020204" pitchFamily="34" charset="0"/>
                <a:cs typeface="Arial" panose="020B0604020202020204" pitchFamily="34" charset="0"/>
              </a:rPr>
              <a:t> 2017; 64: 991-1003</a:t>
            </a:r>
            <a:endParaRPr lang="it-IT" sz="1400" dirty="0">
              <a:latin typeface="Arial" panose="020B0604020202020204" pitchFamily="34" charset="0"/>
              <a:cs typeface="Arial" panose="020B0604020202020204" pitchFamily="34" charset="0"/>
            </a:endParaRPr>
          </a:p>
          <a:p>
            <a:endParaRPr lang="it-IT" dirty="0"/>
          </a:p>
          <a:p>
            <a:endParaRPr lang="it-IT"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C5A18429-7DD6-4895-BE22-A0A8E7D2CD89}"/>
              </a:ext>
            </a:extLst>
          </p:cNvPr>
          <p:cNvSpPr txBox="1"/>
          <p:nvPr/>
        </p:nvSpPr>
        <p:spPr>
          <a:xfrm>
            <a:off x="259872" y="127179"/>
            <a:ext cx="8678738" cy="646331"/>
          </a:xfrm>
          <a:prstGeom prst="rect">
            <a:avLst/>
          </a:prstGeom>
          <a:noFill/>
        </p:spPr>
        <p:txBody>
          <a:bodyPr wrap="square" rtlCol="0">
            <a:spAutoFit/>
          </a:bodyPr>
          <a:lstStyle/>
          <a:p>
            <a:r>
              <a:rPr lang="it-IT" sz="3600" b="1" dirty="0">
                <a:solidFill>
                  <a:srgbClr val="FF0000"/>
                </a:solidFill>
                <a:latin typeface="+mj-lt"/>
                <a:cs typeface="Arial" panose="020B0604020202020204" pitchFamily="34" charset="0"/>
              </a:rPr>
              <a:t>Test di </a:t>
            </a:r>
            <a:r>
              <a:rPr lang="it-IT" sz="3600" b="1" dirty="0" err="1">
                <a:solidFill>
                  <a:srgbClr val="FF0000"/>
                </a:solidFill>
                <a:latin typeface="+mj-lt"/>
                <a:cs typeface="Arial" panose="020B0604020202020204" pitchFamily="34" charset="0"/>
              </a:rPr>
              <a:t>suscettibilita’</a:t>
            </a:r>
            <a:r>
              <a:rPr lang="it-IT" sz="3600" b="1" dirty="0">
                <a:solidFill>
                  <a:srgbClr val="FF0000"/>
                </a:solidFill>
                <a:latin typeface="+mj-lt"/>
                <a:cs typeface="Arial" panose="020B0604020202020204" pitchFamily="34" charset="0"/>
              </a:rPr>
              <a:t> </a:t>
            </a:r>
          </a:p>
        </p:txBody>
      </p:sp>
      <p:pic>
        <p:nvPicPr>
          <p:cNvPr id="2" name="Immagine 1">
            <a:extLst>
              <a:ext uri="{FF2B5EF4-FFF2-40B4-BE49-F238E27FC236}">
                <a16:creationId xmlns:a16="http://schemas.microsoft.com/office/drawing/2014/main" id="{4459562F-210E-445A-8CC4-A1A64B872AD2}"/>
              </a:ext>
            </a:extLst>
          </p:cNvPr>
          <p:cNvPicPr>
            <a:picLocks noChangeAspect="1"/>
          </p:cNvPicPr>
          <p:nvPr/>
        </p:nvPicPr>
        <p:blipFill>
          <a:blip r:embed="rId3"/>
          <a:stretch>
            <a:fillRect/>
          </a:stretch>
        </p:blipFill>
        <p:spPr>
          <a:xfrm>
            <a:off x="1907704" y="1056991"/>
            <a:ext cx="5941222" cy="2157195"/>
          </a:xfrm>
          <a:prstGeom prst="rect">
            <a:avLst/>
          </a:prstGeom>
        </p:spPr>
      </p:pic>
      <p:sp>
        <p:nvSpPr>
          <p:cNvPr id="3" name="CasellaDiTesto 2">
            <a:extLst>
              <a:ext uri="{FF2B5EF4-FFF2-40B4-BE49-F238E27FC236}">
                <a16:creationId xmlns:a16="http://schemas.microsoft.com/office/drawing/2014/main" id="{561FFCFF-230E-4F29-AAE7-6A49AC53D732}"/>
              </a:ext>
            </a:extLst>
          </p:cNvPr>
          <p:cNvSpPr txBox="1"/>
          <p:nvPr/>
        </p:nvSpPr>
        <p:spPr>
          <a:xfrm>
            <a:off x="226847" y="3214186"/>
            <a:ext cx="8630419" cy="3693319"/>
          </a:xfrm>
          <a:prstGeom prst="rect">
            <a:avLst/>
          </a:prstGeom>
          <a:noFill/>
        </p:spPr>
        <p:txBody>
          <a:bodyPr wrap="square" rtlCol="0">
            <a:spAutoFit/>
          </a:bodyPr>
          <a:lstStyle/>
          <a:p>
            <a:pPr algn="just">
              <a:defRPr/>
            </a:pPr>
            <a:r>
              <a:rPr lang="it-IT" sz="2400" dirty="0">
                <a:cs typeface="Arial" pitchFamily="34" charset="0"/>
              </a:rPr>
              <a:t>Il test di suscettibilità  dovrebbe essere basato sulla coltura della biopsia o tecniche molecolari basate su biopsia (</a:t>
            </a:r>
            <a:r>
              <a:rPr lang="it-IT" sz="2400" b="1" dirty="0">
                <a:solidFill>
                  <a:srgbClr val="FF0000"/>
                </a:solidFill>
                <a:cs typeface="Arial" pitchFamily="34" charset="0"/>
              </a:rPr>
              <a:t>PCR, FISH</a:t>
            </a:r>
            <a:r>
              <a:rPr lang="it-IT" sz="2400" dirty="0">
                <a:cs typeface="Arial" pitchFamily="34" charset="0"/>
              </a:rPr>
              <a:t>).</a:t>
            </a:r>
          </a:p>
          <a:p>
            <a:pPr algn="just">
              <a:defRPr/>
            </a:pPr>
            <a:endParaRPr lang="it-IT" sz="2400" dirty="0">
              <a:cs typeface="Arial" pitchFamily="34" charset="0"/>
            </a:endParaRPr>
          </a:p>
          <a:p>
            <a:pPr algn="just">
              <a:defRPr/>
            </a:pPr>
            <a:r>
              <a:rPr lang="it-IT" sz="2400" dirty="0">
                <a:cs typeface="Arial" pitchFamily="34" charset="0"/>
              </a:rPr>
              <a:t>Per migliorare il tasso di successo della coltura le biopsie dovrebbero essere trasportate  in </a:t>
            </a:r>
            <a:r>
              <a:rPr lang="it-IT" sz="2400" b="1" dirty="0">
                <a:solidFill>
                  <a:srgbClr val="FF0000"/>
                </a:solidFill>
                <a:cs typeface="Arial" pitchFamily="34" charset="0"/>
              </a:rPr>
              <a:t>mezzi speciali</a:t>
            </a:r>
            <a:r>
              <a:rPr lang="it-IT" sz="2400" dirty="0">
                <a:cs typeface="Arial" pitchFamily="34" charset="0"/>
              </a:rPr>
              <a:t>.</a:t>
            </a:r>
          </a:p>
          <a:p>
            <a:pPr algn="just">
              <a:defRPr/>
            </a:pPr>
            <a:endParaRPr lang="it-IT" sz="2400" dirty="0">
              <a:cs typeface="Arial" pitchFamily="34" charset="0"/>
            </a:endParaRPr>
          </a:p>
          <a:p>
            <a:pPr algn="just">
              <a:defRPr/>
            </a:pPr>
            <a:r>
              <a:rPr lang="it-IT" sz="2400" dirty="0">
                <a:cs typeface="Arial" pitchFamily="34" charset="0"/>
              </a:rPr>
              <a:t>Per la possibilità di colonizzazione di ceppi con </a:t>
            </a:r>
            <a:r>
              <a:rPr lang="it-IT" sz="2400" b="1" dirty="0">
                <a:solidFill>
                  <a:srgbClr val="FF0000"/>
                </a:solidFill>
                <a:cs typeface="Arial" pitchFamily="34" charset="0"/>
              </a:rPr>
              <a:t>differenti forme di resistenza</a:t>
            </a:r>
            <a:r>
              <a:rPr lang="it-IT" sz="2400" dirty="0">
                <a:cs typeface="Arial" pitchFamily="34" charset="0"/>
              </a:rPr>
              <a:t>, si raccomanda di ottenere biopsie gastriche da almeno </a:t>
            </a:r>
            <a:r>
              <a:rPr lang="it-IT" sz="2400" b="1" dirty="0">
                <a:solidFill>
                  <a:srgbClr val="FF0000"/>
                </a:solidFill>
                <a:cs typeface="Arial" pitchFamily="34" charset="0"/>
              </a:rPr>
              <a:t>due  siti </a:t>
            </a:r>
            <a:r>
              <a:rPr lang="it-IT" sz="2400" dirty="0">
                <a:cs typeface="Arial" pitchFamily="34" charset="0"/>
              </a:rPr>
              <a:t>(antro e corpo). </a:t>
            </a:r>
          </a:p>
          <a:p>
            <a:endParaRPr lang="it-IT" dirty="0"/>
          </a:p>
        </p:txBody>
      </p:sp>
      <p:pic>
        <p:nvPicPr>
          <p:cNvPr id="8" name="Immagine 7">
            <a:extLst>
              <a:ext uri="{FF2B5EF4-FFF2-40B4-BE49-F238E27FC236}">
                <a16:creationId xmlns:a16="http://schemas.microsoft.com/office/drawing/2014/main" id="{97420508-8B57-47CA-A0C8-1CCB2277E18E}"/>
              </a:ext>
            </a:extLst>
          </p:cNvPr>
          <p:cNvPicPr>
            <a:picLocks noChangeAspect="1"/>
          </p:cNvPicPr>
          <p:nvPr/>
        </p:nvPicPr>
        <p:blipFill>
          <a:blip r:embed="rId4">
            <a:extLst>
              <a:ext uri="{BEBA8EAE-BF5A-486C-A8C5-ECC9F3942E4B}">
                <a14:imgProps xmlns:a14="http://schemas.microsoft.com/office/drawing/2010/main">
                  <a14:imgLayer>
                    <a14:imgEffect>
                      <a14:colorTemperature colorTemp="11200"/>
                    </a14:imgEffect>
                  </a14:imgLayer>
                </a14:imgProps>
              </a:ext>
            </a:extLst>
          </a:blip>
          <a:stretch>
            <a:fillRect/>
          </a:stretch>
        </p:blipFill>
        <p:spPr>
          <a:xfrm>
            <a:off x="470489" y="1112046"/>
            <a:ext cx="1389670" cy="1389670"/>
          </a:xfrm>
          <a:prstGeom prst="rect">
            <a:avLst/>
          </a:prstGeom>
        </p:spPr>
      </p:pic>
    </p:spTree>
    <p:extLst>
      <p:ext uri="{BB962C8B-B14F-4D97-AF65-F5344CB8AC3E}">
        <p14:creationId xmlns:p14="http://schemas.microsoft.com/office/powerpoint/2010/main" val="26876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097B01E-BDB8-46D8-A8AB-2E1051FA349B}"/>
              </a:ext>
            </a:extLst>
          </p:cNvPr>
          <p:cNvPicPr>
            <a:picLocks noChangeAspect="1"/>
          </p:cNvPicPr>
          <p:nvPr/>
        </p:nvPicPr>
        <p:blipFill rotWithShape="1">
          <a:blip r:embed="rId2" cstate="print"/>
          <a:srcRect l="3855" t="4593" r="1891" b="9482"/>
          <a:stretch/>
        </p:blipFill>
        <p:spPr>
          <a:xfrm>
            <a:off x="285720" y="5214950"/>
            <a:ext cx="1965091" cy="1433180"/>
          </a:xfrm>
          <a:prstGeom prst="rect">
            <a:avLst/>
          </a:prstGeom>
        </p:spPr>
      </p:pic>
      <p:sp>
        <p:nvSpPr>
          <p:cNvPr id="3" name="Segnaposto contenuto 2">
            <a:extLst>
              <a:ext uri="{FF2B5EF4-FFF2-40B4-BE49-F238E27FC236}">
                <a16:creationId xmlns:a16="http://schemas.microsoft.com/office/drawing/2014/main" id="{A4283E18-6ACA-4D3E-B715-E07DFCAED08B}"/>
              </a:ext>
            </a:extLst>
          </p:cNvPr>
          <p:cNvSpPr>
            <a:spLocks noGrp="1"/>
          </p:cNvSpPr>
          <p:nvPr>
            <p:ph idx="1"/>
          </p:nvPr>
        </p:nvSpPr>
        <p:spPr>
          <a:xfrm>
            <a:off x="70992" y="799356"/>
            <a:ext cx="9073008" cy="5259288"/>
          </a:xfrm>
        </p:spPr>
        <p:txBody>
          <a:bodyPr>
            <a:normAutofit/>
          </a:bodyPr>
          <a:lstStyle/>
          <a:p>
            <a:endParaRPr lang="it-IT" dirty="0">
              <a:solidFill>
                <a:schemeClr val="tx1"/>
              </a:solidFill>
            </a:endParaRPr>
          </a:p>
          <a:p>
            <a:r>
              <a:rPr lang="it-IT" sz="2400" dirty="0">
                <a:solidFill>
                  <a:schemeClr val="tx1"/>
                </a:solidFill>
              </a:rPr>
              <a:t>E’ sempre utile conoscere la prevalenza di resistenza nella regione di appartenenza, e se questa supera il 20% l’uso di tale antibiotico è sconsigliato. </a:t>
            </a:r>
          </a:p>
          <a:p>
            <a:r>
              <a:rPr lang="it-IT" sz="2400" b="1" i="1" dirty="0">
                <a:solidFill>
                  <a:schemeClr val="tx1"/>
                </a:solidFill>
              </a:rPr>
              <a:t>In Italia la percentuale di ceppi isolati da bambini, resistenti alla </a:t>
            </a:r>
            <a:r>
              <a:rPr lang="it-IT" sz="2400" b="1" i="1" dirty="0" err="1">
                <a:solidFill>
                  <a:schemeClr val="tx1"/>
                </a:solidFill>
              </a:rPr>
              <a:t>claritromicina</a:t>
            </a:r>
            <a:r>
              <a:rPr lang="it-IT" sz="2400" b="1" i="1" dirty="0">
                <a:solidFill>
                  <a:schemeClr val="tx1"/>
                </a:solidFill>
              </a:rPr>
              <a:t> è del 46%</a:t>
            </a:r>
            <a:r>
              <a:rPr lang="it-IT" sz="2400" dirty="0">
                <a:solidFill>
                  <a:schemeClr val="tx1"/>
                </a:solidFill>
              </a:rPr>
              <a:t>. </a:t>
            </a:r>
          </a:p>
          <a:p>
            <a:r>
              <a:rPr lang="it-IT" sz="2400" b="1" dirty="0">
                <a:solidFill>
                  <a:schemeClr val="tx1"/>
                </a:solidFill>
              </a:rPr>
              <a:t>In caso di resistenza al </a:t>
            </a:r>
            <a:r>
              <a:rPr lang="it-IT" sz="2400" b="1" dirty="0" err="1">
                <a:solidFill>
                  <a:schemeClr val="tx1"/>
                </a:solidFill>
              </a:rPr>
              <a:t>metronidazolo</a:t>
            </a:r>
            <a:r>
              <a:rPr lang="it-IT" sz="2400" b="1" dirty="0">
                <a:solidFill>
                  <a:schemeClr val="tx1"/>
                </a:solidFill>
              </a:rPr>
              <a:t> </a:t>
            </a:r>
            <a:r>
              <a:rPr lang="it-IT" sz="2400" dirty="0">
                <a:solidFill>
                  <a:schemeClr val="tx1"/>
                </a:solidFill>
              </a:rPr>
              <a:t>(frequente in Europa dell’Est o Nord Africa) sarà necessario utilizzare dosaggi del </a:t>
            </a:r>
            <a:r>
              <a:rPr lang="it-IT" sz="2400" dirty="0" err="1">
                <a:solidFill>
                  <a:schemeClr val="tx1"/>
                </a:solidFill>
              </a:rPr>
              <a:t>metronidazolo</a:t>
            </a:r>
            <a:r>
              <a:rPr lang="it-IT" sz="2400" dirty="0">
                <a:solidFill>
                  <a:schemeClr val="tx1"/>
                </a:solidFill>
              </a:rPr>
              <a:t> più alti (</a:t>
            </a:r>
            <a:r>
              <a:rPr lang="it-IT" sz="2400" b="1" dirty="0">
                <a:solidFill>
                  <a:schemeClr val="tx1"/>
                </a:solidFill>
              </a:rPr>
              <a:t>30 mg/kg </a:t>
            </a:r>
            <a:r>
              <a:rPr lang="it-IT" sz="2400" dirty="0">
                <a:solidFill>
                  <a:schemeClr val="tx1"/>
                </a:solidFill>
              </a:rPr>
              <a:t>invece di 20 mg/kg). </a:t>
            </a:r>
          </a:p>
          <a:p>
            <a:r>
              <a:rPr lang="it-IT" sz="2400" dirty="0">
                <a:solidFill>
                  <a:schemeClr val="tx1"/>
                </a:solidFill>
              </a:rPr>
              <a:t>La resistenza al </a:t>
            </a:r>
            <a:r>
              <a:rPr lang="it-IT" sz="2400" dirty="0" err="1">
                <a:solidFill>
                  <a:schemeClr val="tx1"/>
                </a:solidFill>
              </a:rPr>
              <a:t>metronidazolo</a:t>
            </a:r>
            <a:r>
              <a:rPr lang="it-IT" sz="2400" dirty="0">
                <a:solidFill>
                  <a:schemeClr val="tx1"/>
                </a:solidFill>
              </a:rPr>
              <a:t> è infatti solitamente una </a:t>
            </a:r>
            <a:r>
              <a:rPr lang="it-IT" sz="2400" b="1" dirty="0">
                <a:solidFill>
                  <a:schemeClr val="tx1"/>
                </a:solidFill>
              </a:rPr>
              <a:t>resistenza parziale e superabile con alti dosaggi</a:t>
            </a:r>
            <a:r>
              <a:rPr lang="it-IT" sz="2400" dirty="0">
                <a:solidFill>
                  <a:schemeClr val="tx1"/>
                </a:solidFill>
              </a:rPr>
              <a:t>, che possono però avere effetti collaterali </a:t>
            </a:r>
            <a:endParaRPr lang="it-IT" sz="2400" dirty="0"/>
          </a:p>
          <a:p>
            <a:endParaRPr lang="it-IT" dirty="0"/>
          </a:p>
          <a:p>
            <a:pPr marL="34290" indent="0">
              <a:buNone/>
            </a:pPr>
            <a:endParaRPr lang="it-IT" dirty="0"/>
          </a:p>
        </p:txBody>
      </p:sp>
      <p:sp>
        <p:nvSpPr>
          <p:cNvPr id="2" name="CasellaDiTesto 1"/>
          <p:cNvSpPr txBox="1"/>
          <p:nvPr/>
        </p:nvSpPr>
        <p:spPr>
          <a:xfrm>
            <a:off x="251520" y="260648"/>
            <a:ext cx="7963221" cy="646331"/>
          </a:xfrm>
          <a:prstGeom prst="rect">
            <a:avLst/>
          </a:prstGeom>
          <a:noFill/>
        </p:spPr>
        <p:txBody>
          <a:bodyPr wrap="square" rtlCol="0">
            <a:spAutoFit/>
          </a:bodyPr>
          <a:lstStyle/>
          <a:p>
            <a:r>
              <a:rPr lang="it-IT" sz="3600" b="1" dirty="0">
                <a:solidFill>
                  <a:srgbClr val="FF0000"/>
                </a:solidFill>
              </a:rPr>
              <a:t>Cosa sapere sulle resistenze</a:t>
            </a:r>
          </a:p>
        </p:txBody>
      </p:sp>
      <p:cxnSp>
        <p:nvCxnSpPr>
          <p:cNvPr id="5" name="Connettore 1 4"/>
          <p:cNvCxnSpPr/>
          <p:nvPr/>
        </p:nvCxnSpPr>
        <p:spPr>
          <a:xfrm>
            <a:off x="285750" y="811908"/>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p:cNvSpPr txBox="1"/>
          <p:nvPr/>
        </p:nvSpPr>
        <p:spPr>
          <a:xfrm>
            <a:off x="5357850" y="6354569"/>
            <a:ext cx="4000496" cy="369332"/>
          </a:xfrm>
          <a:prstGeom prst="rect">
            <a:avLst/>
          </a:prstGeom>
          <a:noFill/>
        </p:spPr>
        <p:txBody>
          <a:bodyPr wrap="square" rtlCol="0">
            <a:spAutoFit/>
          </a:bodyPr>
          <a:lstStyle/>
          <a:p>
            <a:r>
              <a:rPr lang="it-IT" dirty="0" err="1"/>
              <a:t>Koletzko</a:t>
            </a:r>
            <a:r>
              <a:rPr lang="it-IT" dirty="0"/>
              <a:t> S, </a:t>
            </a:r>
            <a:r>
              <a:rPr lang="it-IT" i="1" dirty="0" err="1"/>
              <a:t>et</a:t>
            </a:r>
            <a:r>
              <a:rPr lang="it-IT" i="1" dirty="0"/>
              <a:t> al. </a:t>
            </a:r>
            <a:r>
              <a:rPr lang="it-IT" dirty="0" err="1"/>
              <a:t>Gut</a:t>
            </a:r>
            <a:r>
              <a:rPr lang="it-IT" dirty="0"/>
              <a:t> 2006:55:1711-6</a:t>
            </a:r>
          </a:p>
        </p:txBody>
      </p:sp>
    </p:spTree>
    <p:extLst>
      <p:ext uri="{BB962C8B-B14F-4D97-AF65-F5344CB8AC3E}">
        <p14:creationId xmlns:p14="http://schemas.microsoft.com/office/powerpoint/2010/main" val="1108873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4" r="15801" b="21020"/>
          <a:stretch/>
        </p:blipFill>
        <p:spPr bwMode="auto">
          <a:xfrm>
            <a:off x="285720" y="692696"/>
            <a:ext cx="7097634" cy="415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a:xfrm>
            <a:off x="285750" y="642918"/>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0" name="Rettangolo 9"/>
          <p:cNvSpPr/>
          <p:nvPr/>
        </p:nvSpPr>
        <p:spPr>
          <a:xfrm>
            <a:off x="1714480" y="3071810"/>
            <a:ext cx="5643602" cy="1015663"/>
          </a:xfrm>
          <a:prstGeom prst="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r>
              <a:rPr lang="it-IT" sz="2000" b="1" dirty="0">
                <a:cs typeface="Arial" panose="020B0604020202020204" pitchFamily="34" charset="0"/>
              </a:rPr>
              <a:t>NB: </a:t>
            </a:r>
            <a:r>
              <a:rPr lang="it-IT" sz="2000" dirty="0">
                <a:cs typeface="Arial" panose="020B0604020202020204" pitchFamily="34" charset="0"/>
              </a:rPr>
              <a:t>L'aggiunta di routine al trattamento eradicante di </a:t>
            </a:r>
            <a:r>
              <a:rPr lang="it-IT" sz="2000" dirty="0" err="1">
                <a:cs typeface="Arial" panose="020B0604020202020204" pitchFamily="34" charset="0"/>
              </a:rPr>
              <a:t>probiotici</a:t>
            </a:r>
            <a:r>
              <a:rPr lang="it-IT" sz="2000" dirty="0">
                <a:cs typeface="Arial" panose="020B0604020202020204" pitchFamily="34" charset="0"/>
              </a:rPr>
              <a:t> singoli o combinati non è  supportato dalle attuali evidenze.</a:t>
            </a:r>
          </a:p>
        </p:txBody>
      </p:sp>
      <p:sp>
        <p:nvSpPr>
          <p:cNvPr id="12" name="Rettangolo 11"/>
          <p:cNvSpPr/>
          <p:nvPr/>
        </p:nvSpPr>
        <p:spPr>
          <a:xfrm>
            <a:off x="2071670" y="5715016"/>
            <a:ext cx="2315057" cy="584775"/>
          </a:xfrm>
          <a:prstGeom prst="rect">
            <a:avLst/>
          </a:prstGeom>
        </p:spPr>
        <p:txBody>
          <a:bodyPr wrap="none">
            <a:spAutoFit/>
          </a:bodyPr>
          <a:lstStyle/>
          <a:p>
            <a:pPr algn="ctr"/>
            <a:r>
              <a:rPr lang="en-US" sz="1600" b="1" dirty="0">
                <a:solidFill>
                  <a:srgbClr val="FF0000"/>
                </a:solidFill>
                <a:latin typeface="Arial" panose="020B0604020202020204" pitchFamily="34" charset="0"/>
                <a:cs typeface="Arial" panose="020B0604020202020204" pitchFamily="34" charset="0"/>
              </a:rPr>
              <a:t>High Dosing Regimen</a:t>
            </a:r>
          </a:p>
          <a:p>
            <a:pPr algn="ctr"/>
            <a:r>
              <a:rPr lang="en-US" sz="1600" b="1" dirty="0">
                <a:solidFill>
                  <a:srgbClr val="FF0000"/>
                </a:solidFill>
                <a:latin typeface="Arial" panose="020B0604020202020204" pitchFamily="34" charset="0"/>
                <a:cs typeface="Arial" panose="020B0604020202020204" pitchFamily="34" charset="0"/>
              </a:rPr>
              <a:t> for Amoxicillin</a:t>
            </a:r>
            <a:endParaRPr lang="it-IT" sz="1600" b="1" dirty="0">
              <a:solidFill>
                <a:srgbClr val="FF0000"/>
              </a:solidFill>
              <a:latin typeface="Arial" panose="020B0604020202020204" pitchFamily="34" charset="0"/>
              <a:cs typeface="Arial" panose="020B0604020202020204" pitchFamily="34" charset="0"/>
            </a:endParaRPr>
          </a:p>
        </p:txBody>
      </p:sp>
      <p:pic>
        <p:nvPicPr>
          <p:cNvPr id="15" name="Picture 2" descr="https://www.altroconsumo.it/-/media/altroconsumo/images/themes/salute/farmaci/news/2014/voglia%20di%20tintarella%20quali%20farmaci%20evitare/medicinali_pillole_1600x900.jpg?la=it-IT&amp;h=270&amp;w=480&amp;mw=480&amp;hash=6A5B4B95098E2A8C080C9DA3930A248D5FCFE7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082" y="1000108"/>
            <a:ext cx="1627572" cy="9155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689" t="13701" r="1403" b="8198"/>
          <a:stretch/>
        </p:blipFill>
        <p:spPr bwMode="auto">
          <a:xfrm>
            <a:off x="4572000" y="5429264"/>
            <a:ext cx="3024336" cy="97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magine 15">
            <a:extLst>
              <a:ext uri="{FF2B5EF4-FFF2-40B4-BE49-F238E27FC236}">
                <a16:creationId xmlns:a16="http://schemas.microsoft.com/office/drawing/2014/main" id="{6B0551DF-14A4-47E4-B500-EF9634BAE481}"/>
              </a:ext>
            </a:extLst>
          </p:cNvPr>
          <p:cNvPicPr>
            <a:picLocks noChangeAspect="1"/>
          </p:cNvPicPr>
          <p:nvPr/>
        </p:nvPicPr>
        <p:blipFill>
          <a:blip r:embed="rId6">
            <a:extLst>
              <a:ext uri="{BEBA8EAE-BF5A-486C-A8C5-ECC9F3942E4B}">
                <a14:imgProps xmlns:a14="http://schemas.microsoft.com/office/drawing/2010/main">
                  <a14:imgLayer>
                    <a14:imgEffect>
                      <a14:colorTemperature colorTemp="11200"/>
                    </a14:imgEffect>
                  </a14:imgLayer>
                </a14:imgProps>
              </a:ext>
            </a:extLst>
          </a:blip>
          <a:stretch>
            <a:fillRect/>
          </a:stretch>
        </p:blipFill>
        <p:spPr>
          <a:xfrm>
            <a:off x="7429520" y="3857628"/>
            <a:ext cx="1537205" cy="1537205"/>
          </a:xfrm>
          <a:prstGeom prst="rect">
            <a:avLst/>
          </a:prstGeom>
        </p:spPr>
      </p:pic>
      <p:sp>
        <p:nvSpPr>
          <p:cNvPr id="17" name="Rettangolo 1">
            <a:extLst>
              <a:ext uri="{FF2B5EF4-FFF2-40B4-BE49-F238E27FC236}">
                <a16:creationId xmlns:a16="http://schemas.microsoft.com/office/drawing/2014/main" id="{D068D592-BDD8-43EB-B080-480331E311B7}"/>
              </a:ext>
            </a:extLst>
          </p:cNvPr>
          <p:cNvSpPr>
            <a:spLocks noChangeArrowheads="1"/>
          </p:cNvSpPr>
          <p:nvPr/>
        </p:nvSpPr>
        <p:spPr bwMode="auto">
          <a:xfrm>
            <a:off x="-135158" y="71414"/>
            <a:ext cx="9324528" cy="1138773"/>
          </a:xfrm>
          <a:prstGeom prst="rect">
            <a:avLst/>
          </a:prstGeom>
          <a:noFill/>
          <a:ln w="9525">
            <a:noFill/>
            <a:miter lim="800000"/>
            <a:headEnd/>
            <a:tailEnd/>
          </a:ln>
        </p:spPr>
        <p:txBody>
          <a:bodyPr wrap="square">
            <a:spAutoFit/>
          </a:bodyPr>
          <a:lstStyle/>
          <a:p>
            <a:pPr algn="ctr"/>
            <a:r>
              <a:rPr lang="it-IT" sz="3600" b="1" dirty="0">
                <a:solidFill>
                  <a:srgbClr val="FF0000"/>
                </a:solidFill>
                <a:latin typeface="+mj-lt"/>
                <a:cs typeface="Arial" panose="020B0604020202020204" pitchFamily="34" charset="0"/>
              </a:rPr>
              <a:t>Dosaggi Terapia di Prima Linea per </a:t>
            </a:r>
            <a:r>
              <a:rPr lang="it-IT" sz="3600" b="1" dirty="0" err="1">
                <a:solidFill>
                  <a:srgbClr val="FF0000"/>
                </a:solidFill>
                <a:latin typeface="+mj-lt"/>
                <a:cs typeface="Arial" panose="020B0604020202020204" pitchFamily="34" charset="0"/>
              </a:rPr>
              <a:t>Hp</a:t>
            </a:r>
            <a:endParaRPr lang="it-IT" sz="3600" b="1" i="1" dirty="0">
              <a:solidFill>
                <a:srgbClr val="FF0000"/>
              </a:solidFill>
              <a:latin typeface="+mj-lt"/>
              <a:cs typeface="Arial" panose="020B0604020202020204" pitchFamily="34" charset="0"/>
            </a:endParaRPr>
          </a:p>
          <a:p>
            <a:endParaRPr lang="it-IT" sz="3200" b="1" dirty="0">
              <a:solidFill>
                <a:srgbClr val="FF0000"/>
              </a:solidFill>
              <a:latin typeface="Arial" panose="020B0604020202020204" pitchFamily="34" charset="0"/>
              <a:cs typeface="Arial" panose="020B0604020202020204" pitchFamily="34" charset="0"/>
            </a:endParaRPr>
          </a:p>
        </p:txBody>
      </p:sp>
      <p:sp>
        <p:nvSpPr>
          <p:cNvPr id="13" name="Rettangolo 12"/>
          <p:cNvSpPr/>
          <p:nvPr/>
        </p:nvSpPr>
        <p:spPr>
          <a:xfrm>
            <a:off x="1071538" y="4429132"/>
            <a:ext cx="214314"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214282" y="4857760"/>
            <a:ext cx="8572560" cy="338554"/>
          </a:xfrm>
          <a:prstGeom prst="rect">
            <a:avLst/>
          </a:prstGeom>
          <a:noFill/>
        </p:spPr>
        <p:txBody>
          <a:bodyPr wrap="square" rtlCol="0">
            <a:spAutoFit/>
          </a:bodyPr>
          <a:lstStyle/>
          <a:p>
            <a:r>
              <a:rPr lang="it-IT" sz="1600" dirty="0">
                <a:cs typeface="Arial" panose="020B0604020202020204" pitchFamily="34" charset="0"/>
              </a:rPr>
              <a:t>Le dosi di PPI e antibiotici dovrebbero essere calcolate in base al peso corporeo</a:t>
            </a:r>
          </a:p>
        </p:txBody>
      </p:sp>
    </p:spTree>
    <p:extLst>
      <p:ext uri="{BB962C8B-B14F-4D97-AF65-F5344CB8AC3E}">
        <p14:creationId xmlns:p14="http://schemas.microsoft.com/office/powerpoint/2010/main" val="154001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2910" y="1142984"/>
            <a:ext cx="7404653" cy="4038600"/>
          </a:xfrm>
        </p:spPr>
        <p:txBody>
          <a:bodyPr>
            <a:normAutofit fontScale="77500" lnSpcReduction="20000"/>
          </a:bodyPr>
          <a:lstStyle/>
          <a:p>
            <a:r>
              <a:rPr lang="it-IT" sz="2500" dirty="0">
                <a:solidFill>
                  <a:schemeClr val="tx1"/>
                </a:solidFill>
                <a:cs typeface="Arial" panose="020B0604020202020204" pitchFamily="34" charset="0"/>
              </a:rPr>
              <a:t>La dose di PPI si riferisce a </a:t>
            </a:r>
            <a:r>
              <a:rPr lang="it-IT" sz="2500" dirty="0" err="1">
                <a:solidFill>
                  <a:schemeClr val="tx1"/>
                </a:solidFill>
                <a:cs typeface="Arial" panose="020B0604020202020204" pitchFamily="34" charset="0"/>
              </a:rPr>
              <a:t>esomeprazolo</a:t>
            </a:r>
            <a:r>
              <a:rPr lang="it-IT" sz="2500" dirty="0">
                <a:solidFill>
                  <a:schemeClr val="tx1"/>
                </a:solidFill>
                <a:cs typeface="Arial" panose="020B0604020202020204" pitchFamily="34" charset="0"/>
              </a:rPr>
              <a:t> e </a:t>
            </a:r>
            <a:r>
              <a:rPr lang="it-IT" sz="2500" dirty="0" err="1">
                <a:solidFill>
                  <a:schemeClr val="tx1"/>
                </a:solidFill>
                <a:cs typeface="Arial" panose="020B0604020202020204" pitchFamily="34" charset="0"/>
              </a:rPr>
              <a:t>omeprazolo</a:t>
            </a:r>
            <a:endParaRPr lang="it-IT" sz="2500" dirty="0">
              <a:solidFill>
                <a:schemeClr val="tx1"/>
              </a:solidFill>
              <a:cs typeface="Arial" panose="020B0604020202020204" pitchFamily="34" charset="0"/>
            </a:endParaRPr>
          </a:p>
          <a:p>
            <a:r>
              <a:rPr lang="it-IT" sz="2400" dirty="0">
                <a:solidFill>
                  <a:schemeClr val="tx1"/>
                </a:solidFill>
                <a:cs typeface="Arial" panose="020B0604020202020204" pitchFamily="34" charset="0"/>
              </a:rPr>
              <a:t>La dose massima di PPI è di </a:t>
            </a:r>
            <a:r>
              <a:rPr lang="it-IT" sz="2400" b="1" dirty="0">
                <a:solidFill>
                  <a:srgbClr val="FF0000"/>
                </a:solidFill>
                <a:cs typeface="Arial" panose="020B0604020202020204" pitchFamily="34" charset="0"/>
              </a:rPr>
              <a:t>da 1,5 fino a un massimo 2,5 mg/kg/</a:t>
            </a:r>
            <a:r>
              <a:rPr lang="it-IT" sz="2400" b="1" dirty="0" err="1">
                <a:solidFill>
                  <a:srgbClr val="FF0000"/>
                </a:solidFill>
                <a:cs typeface="Arial" panose="020B0604020202020204" pitchFamily="34" charset="0"/>
              </a:rPr>
              <a:t>die</a:t>
            </a:r>
            <a:r>
              <a:rPr lang="it-IT" sz="2400" b="1" dirty="0">
                <a:solidFill>
                  <a:srgbClr val="FF0000"/>
                </a:solidFill>
                <a:cs typeface="Arial" panose="020B0604020202020204" pitchFamily="34" charset="0"/>
              </a:rPr>
              <a:t> </a:t>
            </a:r>
            <a:r>
              <a:rPr lang="it-IT" sz="2400" dirty="0">
                <a:solidFill>
                  <a:schemeClr val="tx1"/>
                </a:solidFill>
                <a:cs typeface="Arial" panose="020B0604020202020204" pitchFamily="34" charset="0"/>
              </a:rPr>
              <a:t>(vecchie LG dose </a:t>
            </a:r>
            <a:r>
              <a:rPr lang="it-IT" sz="2400" dirty="0" err="1">
                <a:solidFill>
                  <a:schemeClr val="tx1"/>
                </a:solidFill>
                <a:cs typeface="Arial" panose="020B0604020202020204" pitchFamily="34" charset="0"/>
              </a:rPr>
              <a:t>max</a:t>
            </a:r>
            <a:r>
              <a:rPr lang="it-IT" sz="2400" dirty="0">
                <a:solidFill>
                  <a:schemeClr val="tx1"/>
                </a:solidFill>
                <a:cs typeface="Arial" panose="020B0604020202020204" pitchFamily="34" charset="0"/>
              </a:rPr>
              <a:t> 2 mg/kg/</a:t>
            </a:r>
            <a:r>
              <a:rPr lang="it-IT" sz="2400" dirty="0" err="1">
                <a:solidFill>
                  <a:schemeClr val="tx1"/>
                </a:solidFill>
                <a:cs typeface="Arial" panose="020B0604020202020204" pitchFamily="34" charset="0"/>
              </a:rPr>
              <a:t>die</a:t>
            </a:r>
            <a:r>
              <a:rPr lang="it-IT" sz="2400" dirty="0">
                <a:solidFill>
                  <a:schemeClr val="tx1"/>
                </a:solidFill>
                <a:cs typeface="Arial" panose="020B0604020202020204" pitchFamily="34" charset="0"/>
              </a:rPr>
              <a:t>)</a:t>
            </a:r>
            <a:endParaRPr lang="it-IT" sz="2400" dirty="0"/>
          </a:p>
          <a:p>
            <a:r>
              <a:rPr lang="it-IT" sz="2400" dirty="0">
                <a:solidFill>
                  <a:schemeClr val="tx1"/>
                </a:solidFill>
                <a:cs typeface="Arial" panose="020B0604020202020204" pitchFamily="34" charset="0"/>
              </a:rPr>
              <a:t>Un più alto grado di soppressione acida migliora il tasso di successo di terapia a base di </a:t>
            </a:r>
            <a:r>
              <a:rPr lang="it-IT" sz="2400" dirty="0" err="1">
                <a:solidFill>
                  <a:schemeClr val="tx1"/>
                </a:solidFill>
                <a:cs typeface="Arial" panose="020B0604020202020204" pitchFamily="34" charset="0"/>
              </a:rPr>
              <a:t>amoxicillina</a:t>
            </a:r>
            <a:r>
              <a:rPr lang="it-IT" sz="2400" dirty="0">
                <a:solidFill>
                  <a:schemeClr val="tx1"/>
                </a:solidFill>
                <a:cs typeface="Arial" panose="020B0604020202020204" pitchFamily="34" charset="0"/>
              </a:rPr>
              <a:t> e </a:t>
            </a:r>
            <a:r>
              <a:rPr lang="it-IT" sz="2400" dirty="0" err="1">
                <a:solidFill>
                  <a:schemeClr val="tx1"/>
                </a:solidFill>
                <a:cs typeface="Arial" panose="020B0604020202020204" pitchFamily="34" charset="0"/>
              </a:rPr>
              <a:t>claritromicina</a:t>
            </a:r>
            <a:endParaRPr lang="it-IT" sz="2400" dirty="0">
              <a:solidFill>
                <a:schemeClr val="tx1"/>
              </a:solidFill>
              <a:cs typeface="Arial" panose="020B0604020202020204" pitchFamily="34" charset="0"/>
            </a:endParaRPr>
          </a:p>
          <a:p>
            <a:r>
              <a:rPr lang="it-IT" sz="2400" dirty="0">
                <a:solidFill>
                  <a:schemeClr val="tx1"/>
                </a:solidFill>
                <a:cs typeface="Arial" panose="020B0604020202020204" pitchFamily="34" charset="0"/>
              </a:rPr>
              <a:t>I bambini più piccoli hanno bisogno di una dose di PPI più alta per kg di peso corporeo rispetto a adolescenti /adulti per ottenere una soppressione acida sufficiente</a:t>
            </a:r>
          </a:p>
          <a:p>
            <a:r>
              <a:rPr lang="it-IT" sz="2400" b="1" dirty="0" err="1">
                <a:solidFill>
                  <a:srgbClr val="FF0000"/>
                </a:solidFill>
                <a:cs typeface="Arial" panose="020B0604020202020204" pitchFamily="34" charset="0"/>
              </a:rPr>
              <a:t>Esomeprazolo</a:t>
            </a:r>
            <a:r>
              <a:rPr lang="it-IT" sz="2400" b="1" dirty="0">
                <a:solidFill>
                  <a:srgbClr val="FF0000"/>
                </a:solidFill>
                <a:cs typeface="Arial" panose="020B0604020202020204" pitchFamily="34" charset="0"/>
              </a:rPr>
              <a:t> e </a:t>
            </a:r>
            <a:r>
              <a:rPr lang="it-IT" sz="2400" b="1" dirty="0" err="1">
                <a:solidFill>
                  <a:srgbClr val="FF0000"/>
                </a:solidFill>
                <a:cs typeface="Arial" panose="020B0604020202020204" pitchFamily="34" charset="0"/>
              </a:rPr>
              <a:t>rabeprazolo</a:t>
            </a:r>
            <a:r>
              <a:rPr lang="it-IT" sz="2400" b="1" dirty="0">
                <a:solidFill>
                  <a:srgbClr val="FF0000"/>
                </a:solidFill>
                <a:cs typeface="Arial" panose="020B0604020202020204" pitchFamily="34" charset="0"/>
              </a:rPr>
              <a:t> farmaci di 1° scelta</a:t>
            </a:r>
            <a:r>
              <a:rPr lang="it-IT" sz="2400" dirty="0">
                <a:cs typeface="Arial" panose="020B0604020202020204" pitchFamily="34" charset="0"/>
              </a:rPr>
              <a:t>, </a:t>
            </a:r>
            <a:r>
              <a:rPr lang="it-IT" sz="2400" dirty="0">
                <a:solidFill>
                  <a:schemeClr val="tx1"/>
                </a:solidFill>
                <a:cs typeface="Arial" panose="020B0604020202020204" pitchFamily="34" charset="0"/>
              </a:rPr>
              <a:t>in quanto degradati  meno velocemente e dai </a:t>
            </a:r>
            <a:r>
              <a:rPr lang="it-IT" sz="2400" dirty="0" err="1">
                <a:solidFill>
                  <a:schemeClr val="tx1"/>
                </a:solidFill>
                <a:cs typeface="Arial" panose="020B0604020202020204" pitchFamily="34" charset="0"/>
              </a:rPr>
              <a:t>metabolizzatori</a:t>
            </a:r>
            <a:r>
              <a:rPr lang="it-IT" sz="2400" dirty="0">
                <a:solidFill>
                  <a:schemeClr val="tx1"/>
                </a:solidFill>
                <a:cs typeface="Arial" panose="020B0604020202020204" pitchFamily="34" charset="0"/>
              </a:rPr>
              <a:t> rapidi (CYP2C19)</a:t>
            </a:r>
          </a:p>
          <a:p>
            <a:r>
              <a:rPr lang="it-IT" sz="2400" dirty="0">
                <a:solidFill>
                  <a:schemeClr val="tx1"/>
                </a:solidFill>
              </a:rPr>
              <a:t>PPI dovrebbe essere somministrati preferibilmente almeno 15 minuti prima del pasto</a:t>
            </a:r>
            <a:endParaRPr lang="it-IT" sz="2400" dirty="0">
              <a:solidFill>
                <a:schemeClr val="tx1"/>
              </a:solidFill>
              <a:cs typeface="Arial" panose="020B0604020202020204" pitchFamily="34" charset="0"/>
            </a:endParaRPr>
          </a:p>
          <a:p>
            <a:r>
              <a:rPr lang="it-IT" sz="2400" dirty="0">
                <a:solidFill>
                  <a:schemeClr val="tx1"/>
                </a:solidFill>
                <a:cs typeface="Arial" panose="020B0604020202020204" pitchFamily="34" charset="0"/>
              </a:rPr>
              <a:t>In caso di </a:t>
            </a:r>
            <a:r>
              <a:rPr lang="it-IT" sz="2400" b="1" dirty="0">
                <a:solidFill>
                  <a:schemeClr val="tx1"/>
                </a:solidFill>
                <a:cs typeface="Arial" panose="020B0604020202020204" pitchFamily="34" charset="0"/>
              </a:rPr>
              <a:t>PUD</a:t>
            </a:r>
            <a:r>
              <a:rPr lang="it-IT" sz="2400" dirty="0">
                <a:solidFill>
                  <a:schemeClr val="tx1"/>
                </a:solidFill>
                <a:cs typeface="Arial" panose="020B0604020202020204" pitchFamily="34" charset="0"/>
              </a:rPr>
              <a:t>, al termine delle 4 settimane di terapia, proseguire con </a:t>
            </a:r>
            <a:r>
              <a:rPr lang="it-IT" sz="2400" b="1" dirty="0">
                <a:solidFill>
                  <a:srgbClr val="FF0000"/>
                </a:solidFill>
                <a:cs typeface="Arial" panose="020B0604020202020204" pitchFamily="34" charset="0"/>
              </a:rPr>
              <a:t>altre 2-4 settimane </a:t>
            </a:r>
            <a:r>
              <a:rPr lang="it-IT" sz="2400" dirty="0">
                <a:solidFill>
                  <a:schemeClr val="tx1"/>
                </a:solidFill>
                <a:cs typeface="Arial" panose="020B0604020202020204" pitchFamily="34" charset="0"/>
              </a:rPr>
              <a:t>di mono-terapia con PPI </a:t>
            </a:r>
          </a:p>
          <a:p>
            <a:endParaRPr lang="it-IT" dirty="0">
              <a:solidFill>
                <a:schemeClr val="tx1"/>
              </a:solidFill>
            </a:endParaRPr>
          </a:p>
        </p:txBody>
      </p:sp>
      <p:sp>
        <p:nvSpPr>
          <p:cNvPr id="4" name="Rettangolo 1">
            <a:extLst>
              <a:ext uri="{FF2B5EF4-FFF2-40B4-BE49-F238E27FC236}">
                <a16:creationId xmlns:a16="http://schemas.microsoft.com/office/drawing/2014/main" id="{D068D592-BDD8-43EB-B080-480331E311B7}"/>
              </a:ext>
            </a:extLst>
          </p:cNvPr>
          <p:cNvSpPr>
            <a:spLocks noGrp="1" noChangeArrowheads="1"/>
          </p:cNvSpPr>
          <p:nvPr>
            <p:ph type="title"/>
          </p:nvPr>
        </p:nvSpPr>
        <p:spPr bwMode="auto">
          <a:xfrm>
            <a:off x="-396552" y="162623"/>
            <a:ext cx="8035230" cy="1920526"/>
          </a:xfrm>
          <a:prstGeom prst="rect">
            <a:avLst/>
          </a:prstGeom>
          <a:noFill/>
          <a:ln w="9525">
            <a:noFill/>
            <a:miter lim="800000"/>
            <a:headEnd/>
            <a:tailEnd/>
          </a:ln>
        </p:spPr>
        <p:txBody>
          <a:bodyPr wrap="square">
            <a:spAutoFit/>
          </a:bodyPr>
          <a:lstStyle/>
          <a:p>
            <a:pPr algn="ctr"/>
            <a:r>
              <a:rPr lang="it-IT" sz="3600" b="1" dirty="0">
                <a:solidFill>
                  <a:srgbClr val="FF0000"/>
                </a:solidFill>
                <a:latin typeface="+mj-lt"/>
                <a:cs typeface="Arial" panose="020B0604020202020204" pitchFamily="34" charset="0"/>
              </a:rPr>
              <a:t>Terapia di Prima Linea per HP: </a:t>
            </a:r>
            <a:r>
              <a:rPr lang="it-IT" sz="3600" b="1" dirty="0" err="1">
                <a:solidFill>
                  <a:srgbClr val="FF0000"/>
                </a:solidFill>
                <a:latin typeface="+mj-lt"/>
                <a:cs typeface="Arial" panose="020B0604020202020204" pitchFamily="34" charset="0"/>
              </a:rPr>
              <a:t>PPI*</a:t>
            </a:r>
            <a:endParaRPr lang="it-IT" sz="3600" b="1" i="1" dirty="0">
              <a:solidFill>
                <a:srgbClr val="FF0000"/>
              </a:solidFill>
              <a:latin typeface="+mj-lt"/>
              <a:cs typeface="Arial" panose="020B0604020202020204" pitchFamily="34" charset="0"/>
            </a:endParaRPr>
          </a:p>
          <a:p>
            <a:br>
              <a:rPr lang="it-IT" sz="3200" b="1" dirty="0">
                <a:solidFill>
                  <a:srgbClr val="FF0000"/>
                </a:solidFill>
                <a:latin typeface="Arial" panose="020B0604020202020204" pitchFamily="34" charset="0"/>
                <a:cs typeface="Arial" panose="020B0604020202020204" pitchFamily="34" charset="0"/>
              </a:rPr>
            </a:br>
            <a:br>
              <a:rPr lang="it-IT" sz="3200" b="1" dirty="0">
                <a:solidFill>
                  <a:srgbClr val="FF0000"/>
                </a:solidFill>
                <a:latin typeface="Arial" panose="020B0604020202020204" pitchFamily="34" charset="0"/>
                <a:cs typeface="Arial" panose="020B0604020202020204" pitchFamily="34" charset="0"/>
              </a:rPr>
            </a:br>
            <a:endParaRPr lang="it-IT" sz="3200" b="1" dirty="0">
              <a:solidFill>
                <a:srgbClr val="FF0000"/>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rotWithShape="1">
          <a:blip r:embed="rId2"/>
          <a:srcRect t="14750"/>
          <a:stretch/>
        </p:blipFill>
        <p:spPr>
          <a:xfrm>
            <a:off x="5635320" y="4786346"/>
            <a:ext cx="3222960" cy="1785926"/>
          </a:xfrm>
          <a:prstGeom prst="rect">
            <a:avLst/>
          </a:prstGeom>
        </p:spPr>
      </p:pic>
      <p:cxnSp>
        <p:nvCxnSpPr>
          <p:cNvPr id="8" name="Connettore 1 7"/>
          <p:cNvCxnSpPr/>
          <p:nvPr/>
        </p:nvCxnSpPr>
        <p:spPr>
          <a:xfrm>
            <a:off x="285750" y="712768"/>
            <a:ext cx="8358188" cy="1588"/>
          </a:xfrm>
          <a:prstGeom prst="line">
            <a:avLst/>
          </a:prstGeom>
        </p:spPr>
        <p:style>
          <a:lnRef idx="3">
            <a:schemeClr val="accent2"/>
          </a:lnRef>
          <a:fillRef idx="0">
            <a:schemeClr val="accent2"/>
          </a:fillRef>
          <a:effectRef idx="2">
            <a:schemeClr val="accent2"/>
          </a:effectRef>
          <a:fontRef idx="minor">
            <a:schemeClr val="tx1"/>
          </a:fontRef>
        </p:style>
      </p:cxnSp>
      <p:pic>
        <p:nvPicPr>
          <p:cNvPr id="7" name="Picture 4" descr="Risultati immagini per federico II logo">
            <a:extLst>
              <a:ext uri="{FF2B5EF4-FFF2-40B4-BE49-F238E27FC236}">
                <a16:creationId xmlns:a16="http://schemas.microsoft.com/office/drawing/2014/main" id="{75DC8AC8-8A45-4805-8C8E-F18BF32943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87223"/>
            <a:ext cx="9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14" r="16919" b="80588"/>
          <a:stretch/>
        </p:blipFill>
        <p:spPr bwMode="auto">
          <a:xfrm>
            <a:off x="285720" y="5429264"/>
            <a:ext cx="5286380" cy="77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289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a:off x="285750" y="811908"/>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9" name="Rettangolo 1"/>
          <p:cNvSpPr>
            <a:spLocks noChangeArrowheads="1"/>
          </p:cNvSpPr>
          <p:nvPr/>
        </p:nvSpPr>
        <p:spPr bwMode="auto">
          <a:xfrm>
            <a:off x="285750" y="168299"/>
            <a:ext cx="7942213" cy="584775"/>
          </a:xfrm>
          <a:prstGeom prst="rect">
            <a:avLst/>
          </a:prstGeom>
          <a:noFill/>
          <a:ln w="9525">
            <a:noFill/>
            <a:miter lim="800000"/>
            <a:headEnd/>
            <a:tailEnd/>
          </a:ln>
        </p:spPr>
        <p:txBody>
          <a:bodyPr wrap="square">
            <a:spAutoFit/>
          </a:bodyPr>
          <a:lstStyle/>
          <a:p>
            <a:pPr algn="ctr"/>
            <a:r>
              <a:rPr lang="it-IT" sz="3200" b="1" dirty="0">
                <a:solidFill>
                  <a:srgbClr val="FF0000"/>
                </a:solidFill>
                <a:cs typeface="Arial" panose="020B0604020202020204" pitchFamily="34" charset="0"/>
              </a:rPr>
              <a:t>Come verificare l’eradicazione dell’</a:t>
            </a:r>
            <a:r>
              <a:rPr lang="it-IT" sz="3200" b="1" i="1" dirty="0">
                <a:solidFill>
                  <a:srgbClr val="FF0000"/>
                </a:solidFill>
                <a:cs typeface="Arial" panose="020B0604020202020204" pitchFamily="34" charset="0"/>
              </a:rPr>
              <a:t>H </a:t>
            </a:r>
            <a:r>
              <a:rPr lang="it-IT" sz="3200" b="1" i="1" dirty="0" err="1">
                <a:solidFill>
                  <a:srgbClr val="FF0000"/>
                </a:solidFill>
                <a:cs typeface="Arial" panose="020B0604020202020204" pitchFamily="34" charset="0"/>
              </a:rPr>
              <a:t>pylori</a:t>
            </a:r>
            <a:r>
              <a:rPr lang="it-IT" sz="3200" b="1" dirty="0">
                <a:solidFill>
                  <a:srgbClr val="FF0000"/>
                </a:solidFill>
                <a:cs typeface="Arial" panose="020B0604020202020204" pitchFamily="34" charset="0"/>
              </a:rPr>
              <a:t>?</a:t>
            </a:r>
          </a:p>
        </p:txBody>
      </p:sp>
      <p:sp>
        <p:nvSpPr>
          <p:cNvPr id="3" name="CasellaDiTesto 2"/>
          <p:cNvSpPr txBox="1"/>
          <p:nvPr/>
        </p:nvSpPr>
        <p:spPr>
          <a:xfrm>
            <a:off x="285750" y="908720"/>
            <a:ext cx="8536442" cy="3016210"/>
          </a:xfrm>
          <a:prstGeom prst="rect">
            <a:avLst/>
          </a:prstGeom>
          <a:noFill/>
        </p:spPr>
        <p:txBody>
          <a:bodyPr wrap="square" rtlCol="0">
            <a:spAutoFit/>
          </a:bodyPr>
          <a:lstStyle/>
          <a:p>
            <a:r>
              <a:rPr lang="it-IT" sz="2400" dirty="0">
                <a:cs typeface="Arial" panose="020B0604020202020204" pitchFamily="34" charset="0"/>
              </a:rPr>
              <a:t>L’efficacia della terapia deve essere valutata </a:t>
            </a:r>
            <a:r>
              <a:rPr lang="it-IT" sz="2400" b="1" dirty="0">
                <a:cs typeface="Arial" panose="020B0604020202020204" pitchFamily="34" charset="0"/>
              </a:rPr>
              <a:t>almeno 4 settimane dopo il completamento della terapia</a:t>
            </a:r>
            <a:r>
              <a:rPr lang="it-IT" sz="2400" dirty="0">
                <a:cs typeface="Arial" panose="020B0604020202020204" pitchFamily="34" charset="0"/>
              </a:rPr>
              <a:t>. </a:t>
            </a:r>
          </a:p>
          <a:p>
            <a:pPr marL="342900" indent="-342900">
              <a:buFont typeface="Arial" panose="020B0604020202020204" pitchFamily="34" charset="0"/>
              <a:buChar char="•"/>
            </a:pPr>
            <a:endParaRPr lang="it-IT" sz="2400" dirty="0">
              <a:cs typeface="Arial" panose="020B0604020202020204" pitchFamily="34" charset="0"/>
            </a:endParaRPr>
          </a:p>
          <a:p>
            <a:endParaRPr lang="it-IT" sz="2400" b="1" dirty="0">
              <a:cs typeface="Arial" panose="020B0604020202020204" pitchFamily="34" charset="0"/>
            </a:endParaRPr>
          </a:p>
          <a:p>
            <a:r>
              <a:rPr lang="it-IT" sz="2400" b="1" dirty="0">
                <a:cs typeface="Arial" panose="020B0604020202020204" pitchFamily="34" charset="0"/>
              </a:rPr>
              <a:t>	a) </a:t>
            </a:r>
            <a:r>
              <a:rPr lang="it-IT" sz="2400" b="1" dirty="0" err="1">
                <a:cs typeface="Arial" panose="020B0604020202020204" pitchFamily="34" charset="0"/>
              </a:rPr>
              <a:t>Breath</a:t>
            </a:r>
            <a:r>
              <a:rPr lang="it-IT" sz="2400" b="1" dirty="0">
                <a:cs typeface="Arial" panose="020B0604020202020204" pitchFamily="34" charset="0"/>
              </a:rPr>
              <a:t> Test </a:t>
            </a:r>
            <a:r>
              <a:rPr lang="it-IT" sz="2400" b="1" baseline="30000" dirty="0">
                <a:cs typeface="Arial" panose="020B0604020202020204" pitchFamily="34" charset="0"/>
              </a:rPr>
              <a:t>13</a:t>
            </a:r>
            <a:r>
              <a:rPr lang="it-IT" sz="2400" b="1" dirty="0">
                <a:cs typeface="Arial" panose="020B0604020202020204" pitchFamily="34" charset="0"/>
              </a:rPr>
              <a:t>C-urea </a:t>
            </a:r>
          </a:p>
          <a:p>
            <a:r>
              <a:rPr lang="it-IT" sz="2400" b="1" dirty="0">
                <a:cs typeface="Arial" panose="020B0604020202020204" pitchFamily="34" charset="0"/>
              </a:rPr>
              <a:t>	b) Test monoclonale per antigene fecale di </a:t>
            </a:r>
            <a:r>
              <a:rPr lang="it-IT" sz="2400" b="1" i="1" dirty="0">
                <a:cs typeface="Arial" panose="020B0604020202020204" pitchFamily="34" charset="0"/>
              </a:rPr>
              <a:t>H </a:t>
            </a:r>
            <a:r>
              <a:rPr lang="it-IT" sz="2400" b="1" i="1" dirty="0" err="1">
                <a:cs typeface="Arial" panose="020B0604020202020204" pitchFamily="34" charset="0"/>
              </a:rPr>
              <a:t>pylori</a:t>
            </a:r>
            <a:endParaRPr lang="it-IT" sz="2400" b="1" i="1" dirty="0">
              <a:cs typeface="Arial" panose="020B0604020202020204" pitchFamily="34" charset="0"/>
            </a:endParaRPr>
          </a:p>
          <a:p>
            <a:pPr algn="ctr"/>
            <a:endParaRPr lang="it-IT" sz="2200" dirty="0">
              <a:latin typeface="Arial" panose="020B060402020202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p:txBody>
      </p:sp>
      <p:sp>
        <p:nvSpPr>
          <p:cNvPr id="2" name="Freccia in giù 1">
            <a:extLst>
              <a:ext uri="{FF2B5EF4-FFF2-40B4-BE49-F238E27FC236}">
                <a16:creationId xmlns:a16="http://schemas.microsoft.com/office/drawing/2014/main" id="{98DAC3DC-27E9-4095-A832-FEFD03C549FF}"/>
              </a:ext>
            </a:extLst>
          </p:cNvPr>
          <p:cNvSpPr/>
          <p:nvPr/>
        </p:nvSpPr>
        <p:spPr>
          <a:xfrm>
            <a:off x="1907704" y="1772816"/>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C9553A8-DB90-46B6-8395-5BE7F517091D}"/>
              </a:ext>
            </a:extLst>
          </p:cNvPr>
          <p:cNvPicPr>
            <a:picLocks noChangeAspect="1"/>
          </p:cNvPicPr>
          <p:nvPr/>
        </p:nvPicPr>
        <p:blipFill>
          <a:blip r:embed="rId3"/>
          <a:stretch>
            <a:fillRect/>
          </a:stretch>
        </p:blipFill>
        <p:spPr>
          <a:xfrm>
            <a:off x="284914" y="3573016"/>
            <a:ext cx="4575118" cy="2980363"/>
          </a:xfrm>
          <a:prstGeom prst="rect">
            <a:avLst/>
          </a:prstGeom>
        </p:spPr>
      </p:pic>
      <p:sp>
        <p:nvSpPr>
          <p:cNvPr id="13" name="Rettangolo 12"/>
          <p:cNvSpPr/>
          <p:nvPr/>
        </p:nvSpPr>
        <p:spPr>
          <a:xfrm>
            <a:off x="755576" y="6309320"/>
            <a:ext cx="8264196" cy="861774"/>
          </a:xfrm>
          <a:prstGeom prst="rect">
            <a:avLst/>
          </a:prstGeom>
        </p:spPr>
        <p:txBody>
          <a:bodyPr wrap="square">
            <a:spAutoFit/>
          </a:bodyPr>
          <a:lstStyle/>
          <a:p>
            <a:pPr algn="r"/>
            <a:r>
              <a:rPr lang="pt-BR" sz="1600" i="1" dirty="0">
                <a:latin typeface="Arial" panose="020B0604020202020204" pitchFamily="34" charset="0"/>
                <a:cs typeface="Arial" panose="020B0604020202020204" pitchFamily="34" charset="0"/>
              </a:rPr>
              <a:t>J Pediatr Gastroenterol Nutr</a:t>
            </a:r>
            <a:r>
              <a:rPr lang="pt-BR" sz="1600" dirty="0">
                <a:latin typeface="Arial" panose="020B0604020202020204" pitchFamily="34" charset="0"/>
                <a:cs typeface="Arial" panose="020B0604020202020204" pitchFamily="34" charset="0"/>
              </a:rPr>
              <a:t> 2017; 64: 991-1003</a:t>
            </a:r>
            <a:endParaRPr lang="it-IT" sz="1600" dirty="0">
              <a:latin typeface="Arial" panose="020B0604020202020204" pitchFamily="34" charset="0"/>
              <a:cs typeface="Arial" panose="020B0604020202020204" pitchFamily="34" charset="0"/>
            </a:endParaRPr>
          </a:p>
          <a:p>
            <a:endParaRPr lang="it-IT" sz="1600" dirty="0"/>
          </a:p>
          <a:p>
            <a:endParaRPr lang="it-IT" sz="1600" dirty="0">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7547E45B-FC81-4633-A1BE-3F678836A36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5364088" y="3853706"/>
            <a:ext cx="3051530" cy="2284926"/>
          </a:xfrm>
          <a:prstGeom prst="rect">
            <a:avLst/>
          </a:prstGeom>
        </p:spPr>
      </p:pic>
    </p:spTree>
    <p:extLst>
      <p:ext uri="{BB962C8B-B14F-4D97-AF65-F5344CB8AC3E}">
        <p14:creationId xmlns:p14="http://schemas.microsoft.com/office/powerpoint/2010/main" val="2854857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a:off x="285750" y="1069958"/>
            <a:ext cx="8358188" cy="1588"/>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ttangolo 12"/>
          <p:cNvSpPr/>
          <p:nvPr/>
        </p:nvSpPr>
        <p:spPr>
          <a:xfrm>
            <a:off x="128191" y="6237910"/>
            <a:ext cx="7372767" cy="646331"/>
          </a:xfrm>
          <a:prstGeom prst="rect">
            <a:avLst/>
          </a:prstGeom>
        </p:spPr>
        <p:txBody>
          <a:bodyPr wrap="square">
            <a:spAutoFit/>
          </a:bodyPr>
          <a:lstStyle/>
          <a:p>
            <a:endParaRPr lang="it-IT" dirty="0"/>
          </a:p>
          <a:p>
            <a:endParaRPr lang="it-IT" dirty="0">
              <a:latin typeface="Arial" panose="020B0604020202020204" pitchFamily="34" charset="0"/>
              <a:cs typeface="Arial" panose="020B0604020202020204" pitchFamily="34" charset="0"/>
            </a:endParaRPr>
          </a:p>
        </p:txBody>
      </p:sp>
      <p:sp>
        <p:nvSpPr>
          <p:cNvPr id="3" name="CasellaDiTesto 2"/>
          <p:cNvSpPr txBox="1"/>
          <p:nvPr/>
        </p:nvSpPr>
        <p:spPr>
          <a:xfrm>
            <a:off x="282201" y="17909"/>
            <a:ext cx="8358188" cy="1538883"/>
          </a:xfrm>
          <a:prstGeom prst="rect">
            <a:avLst/>
          </a:prstGeom>
          <a:noFill/>
        </p:spPr>
        <p:txBody>
          <a:bodyPr wrap="square" rtlCol="0">
            <a:spAutoFit/>
          </a:bodyPr>
          <a:lstStyle/>
          <a:p>
            <a:r>
              <a:rPr lang="it-IT" sz="3600" b="1" dirty="0">
                <a:solidFill>
                  <a:srgbClr val="FF0000"/>
                </a:solidFill>
                <a:cs typeface="Arial" panose="020B0604020202020204" pitchFamily="34" charset="0"/>
              </a:rPr>
              <a:t>Mancata eradicazione dell’</a:t>
            </a:r>
            <a:r>
              <a:rPr lang="it-IT" sz="3600" b="1" i="1" dirty="0">
                <a:solidFill>
                  <a:srgbClr val="FF0000"/>
                </a:solidFill>
                <a:cs typeface="Arial" panose="020B0604020202020204" pitchFamily="34" charset="0"/>
              </a:rPr>
              <a:t>H </a:t>
            </a:r>
            <a:r>
              <a:rPr lang="it-IT" sz="3600" b="1" i="1" dirty="0" err="1">
                <a:solidFill>
                  <a:srgbClr val="FF0000"/>
                </a:solidFill>
                <a:cs typeface="Arial" panose="020B0604020202020204" pitchFamily="34" charset="0"/>
              </a:rPr>
              <a:t>pylori</a:t>
            </a:r>
            <a:r>
              <a:rPr lang="it-IT" sz="3600" b="1" dirty="0">
                <a:solidFill>
                  <a:srgbClr val="FF0000"/>
                </a:solidFill>
                <a:cs typeface="Arial" panose="020B0604020202020204" pitchFamily="34" charset="0"/>
              </a:rPr>
              <a:t>?</a:t>
            </a:r>
          </a:p>
          <a:p>
            <a:r>
              <a:rPr lang="it-IT" sz="3600" b="1" dirty="0">
                <a:solidFill>
                  <a:srgbClr val="FF0000"/>
                </a:solidFill>
                <a:cs typeface="Arial" panose="020B0604020202020204" pitchFamily="34" charset="0"/>
              </a:rPr>
              <a:t>Rescue </a:t>
            </a:r>
            <a:r>
              <a:rPr lang="it-IT" sz="3600" b="1" dirty="0" err="1">
                <a:solidFill>
                  <a:srgbClr val="FF0000"/>
                </a:solidFill>
                <a:cs typeface="Arial" panose="020B0604020202020204" pitchFamily="34" charset="0"/>
              </a:rPr>
              <a:t>therapy</a:t>
            </a:r>
            <a:r>
              <a:rPr lang="it-IT" sz="3600" b="1" dirty="0">
                <a:solidFill>
                  <a:srgbClr val="FF0000"/>
                </a:solidFill>
                <a:cs typeface="Arial" panose="020B0604020202020204" pitchFamily="34" charset="0"/>
              </a:rPr>
              <a:t> </a:t>
            </a:r>
          </a:p>
          <a:p>
            <a:pPr marL="342900" indent="-342900">
              <a:buFont typeface="Arial" panose="020B0604020202020204" pitchFamily="34" charset="0"/>
              <a:buChar char="•"/>
            </a:pPr>
            <a:endParaRPr lang="it-IT" sz="22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91" b="1092"/>
          <a:stretch/>
        </p:blipFill>
        <p:spPr bwMode="auto">
          <a:xfrm>
            <a:off x="4100057" y="603369"/>
            <a:ext cx="4878807" cy="607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285720" y="3643314"/>
            <a:ext cx="3643338" cy="1908215"/>
          </a:xfrm>
          <a:prstGeom prst="rect">
            <a:avLst/>
          </a:prstGeom>
          <a:noFill/>
        </p:spPr>
        <p:txBody>
          <a:bodyPr wrap="square" rtlCol="0">
            <a:spAutoFit/>
          </a:bodyPr>
          <a:lstStyle/>
          <a:p>
            <a:r>
              <a:rPr lang="it-IT" sz="2000" dirty="0">
                <a:cs typeface="Arial" panose="020B0604020202020204" pitchFamily="34" charset="0"/>
              </a:rPr>
              <a:t>Rescue </a:t>
            </a:r>
            <a:r>
              <a:rPr lang="it-IT" sz="2000" dirty="0" err="1">
                <a:cs typeface="Arial" panose="020B0604020202020204" pitchFamily="34" charset="0"/>
              </a:rPr>
              <a:t>therapy</a:t>
            </a:r>
            <a:r>
              <a:rPr lang="it-IT" sz="2000" dirty="0">
                <a:cs typeface="Arial" panose="020B0604020202020204" pitchFamily="34" charset="0"/>
              </a:rPr>
              <a:t>:</a:t>
            </a:r>
          </a:p>
          <a:p>
            <a:pPr marL="342900" indent="-342900">
              <a:buFontTx/>
              <a:buChar char="-"/>
            </a:pPr>
            <a:r>
              <a:rPr lang="it-IT" sz="2000" b="1" dirty="0">
                <a:cs typeface="Arial" panose="020B0604020202020204" pitchFamily="34" charset="0"/>
              </a:rPr>
              <a:t>suscettibilità antibiotica</a:t>
            </a:r>
            <a:r>
              <a:rPr lang="it-IT" sz="2000" dirty="0">
                <a:cs typeface="Arial" panose="020B0604020202020204" pitchFamily="34" charset="0"/>
              </a:rPr>
              <a:t>, </a:t>
            </a:r>
          </a:p>
          <a:p>
            <a:pPr marL="342900" indent="-342900">
              <a:buFontTx/>
              <a:buChar char="-"/>
            </a:pPr>
            <a:r>
              <a:rPr lang="it-IT" sz="2000" b="1" dirty="0">
                <a:cs typeface="Arial" panose="020B0604020202020204" pitchFamily="34" charset="0"/>
              </a:rPr>
              <a:t>l'età del bambino</a:t>
            </a:r>
            <a:r>
              <a:rPr lang="it-IT" sz="2000" dirty="0">
                <a:cs typeface="Arial" panose="020B0604020202020204" pitchFamily="34" charset="0"/>
              </a:rPr>
              <a:t> </a:t>
            </a:r>
          </a:p>
          <a:p>
            <a:pPr marL="342900" indent="-342900">
              <a:buFontTx/>
              <a:buChar char="-"/>
            </a:pPr>
            <a:r>
              <a:rPr lang="it-IT" sz="2000" b="1" dirty="0">
                <a:cs typeface="Arial" panose="020B0604020202020204" pitchFamily="34" charset="0"/>
              </a:rPr>
              <a:t>opzioni antimicrobiche  disponibili</a:t>
            </a:r>
          </a:p>
          <a:p>
            <a:endParaRPr lang="it-IT" dirty="0"/>
          </a:p>
        </p:txBody>
      </p:sp>
      <p:sp>
        <p:nvSpPr>
          <p:cNvPr id="10" name="Rettangolo 9"/>
          <p:cNvSpPr/>
          <p:nvPr/>
        </p:nvSpPr>
        <p:spPr>
          <a:xfrm>
            <a:off x="214282" y="6072206"/>
            <a:ext cx="3786214" cy="523220"/>
          </a:xfrm>
          <a:prstGeom prst="rect">
            <a:avLst/>
          </a:prstGeom>
        </p:spPr>
        <p:txBody>
          <a:bodyPr wrap="square">
            <a:spAutoFit/>
          </a:bodyPr>
          <a:lstStyle/>
          <a:p>
            <a:r>
              <a:rPr lang="en-US" sz="1400" dirty="0">
                <a:solidFill>
                  <a:srgbClr val="FF0000"/>
                </a:solidFill>
                <a:latin typeface="Arial" panose="020B0604020202020204" pitchFamily="34" charset="0"/>
                <a:cs typeface="Arial" panose="020B0604020202020204" pitchFamily="34" charset="0"/>
              </a:rPr>
              <a:t>* In adolescents levofloxacin or tetracycline may be considered</a:t>
            </a:r>
            <a:endParaRPr lang="it-IT" sz="1400" dirty="0">
              <a:solidFill>
                <a:srgbClr val="FF0000"/>
              </a:solidFill>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1A5D26A5-816F-4220-9FE3-D1F640CD3CAA}"/>
              </a:ext>
            </a:extLst>
          </p:cNvPr>
          <p:cNvSpPr/>
          <p:nvPr/>
        </p:nvSpPr>
        <p:spPr>
          <a:xfrm>
            <a:off x="4000496" y="2357430"/>
            <a:ext cx="4500594" cy="1569660"/>
          </a:xfrm>
          <a:prstGeom prst="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it-IT" sz="2400" dirty="0">
                <a:solidFill>
                  <a:srgbClr val="000000"/>
                </a:solidFill>
              </a:rPr>
              <a:t>La ripetizione della stesso schema terapeutico </a:t>
            </a:r>
            <a:r>
              <a:rPr lang="it-IT" sz="2400" b="1" dirty="0">
                <a:solidFill>
                  <a:srgbClr val="000000"/>
                </a:solidFill>
              </a:rPr>
              <a:t>non è raccomandata</a:t>
            </a:r>
            <a:r>
              <a:rPr lang="it-IT" sz="2400" dirty="0">
                <a:solidFill>
                  <a:srgbClr val="000000"/>
                </a:solidFill>
              </a:rPr>
              <a:t>, è infatti destinata ad un secondo fallimento</a:t>
            </a:r>
          </a:p>
        </p:txBody>
      </p:sp>
      <p:sp>
        <p:nvSpPr>
          <p:cNvPr id="9" name="CasellaDiTesto 8"/>
          <p:cNvSpPr txBox="1"/>
          <p:nvPr/>
        </p:nvSpPr>
        <p:spPr>
          <a:xfrm>
            <a:off x="571472" y="1500174"/>
            <a:ext cx="2643206" cy="369332"/>
          </a:xfrm>
          <a:prstGeom prst="rect">
            <a:avLst/>
          </a:prstGeom>
          <a:noFill/>
          <a:ln w="28575">
            <a:solidFill>
              <a:srgbClr val="FF0000"/>
            </a:solidFill>
          </a:ln>
        </p:spPr>
        <p:txBody>
          <a:bodyPr wrap="square" rtlCol="0">
            <a:spAutoFit/>
          </a:bodyPr>
          <a:lstStyle/>
          <a:p>
            <a:r>
              <a:rPr lang="it-IT" dirty="0"/>
              <a:t>Antibiotico resistenza</a:t>
            </a:r>
          </a:p>
        </p:txBody>
      </p:sp>
      <p:sp>
        <p:nvSpPr>
          <p:cNvPr id="11" name="CasellaDiTesto 10"/>
          <p:cNvSpPr txBox="1"/>
          <p:nvPr/>
        </p:nvSpPr>
        <p:spPr>
          <a:xfrm>
            <a:off x="571472" y="2071678"/>
            <a:ext cx="3000396" cy="461665"/>
          </a:xfrm>
          <a:prstGeom prst="rect">
            <a:avLst/>
          </a:prstGeom>
          <a:noFill/>
          <a:ln w="28575">
            <a:solidFill>
              <a:srgbClr val="FF0000"/>
            </a:solidFill>
          </a:ln>
        </p:spPr>
        <p:txBody>
          <a:bodyPr wrap="square" rtlCol="0">
            <a:spAutoFit/>
          </a:bodyPr>
          <a:lstStyle/>
          <a:p>
            <a:r>
              <a:rPr lang="it-IT" sz="2400" b="1" dirty="0">
                <a:solidFill>
                  <a:srgbClr val="FF0000"/>
                </a:solidFill>
              </a:rPr>
              <a:t>Aderenza alla terapia</a:t>
            </a:r>
          </a:p>
        </p:txBody>
      </p:sp>
    </p:spTree>
    <p:extLst>
      <p:ext uri="{BB962C8B-B14F-4D97-AF65-F5344CB8AC3E}">
        <p14:creationId xmlns:p14="http://schemas.microsoft.com/office/powerpoint/2010/main" val="89443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B2484FF6-F604-44C5-B2D0-EC3ED9441646}"/>
              </a:ext>
            </a:extLst>
          </p:cNvPr>
          <p:cNvSpPr>
            <a:spLocks noChangeArrowheads="1"/>
          </p:cNvSpPr>
          <p:nvPr/>
        </p:nvSpPr>
        <p:spPr bwMode="auto">
          <a:xfrm>
            <a:off x="1012825" y="188913"/>
            <a:ext cx="7197725" cy="7016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sz="4000" b="1" dirty="0">
                <a:solidFill>
                  <a:srgbClr val="FF0000"/>
                </a:solidFill>
                <a:latin typeface="+mj-lt"/>
                <a:cs typeface="Times New Roman" pitchFamily="18" charset="0"/>
              </a:rPr>
              <a:t>Take home </a:t>
            </a:r>
            <a:r>
              <a:rPr lang="it-IT" altLang="it-IT" sz="4000" b="1" dirty="0" err="1">
                <a:solidFill>
                  <a:srgbClr val="FF0000"/>
                </a:solidFill>
                <a:latin typeface="+mj-lt"/>
                <a:cs typeface="Times New Roman" pitchFamily="18" charset="0"/>
              </a:rPr>
              <a:t>messages</a:t>
            </a:r>
            <a:endParaRPr lang="it-IT" altLang="it-IT" sz="4000" b="1" dirty="0">
              <a:solidFill>
                <a:srgbClr val="FF0000"/>
              </a:solidFill>
              <a:latin typeface="+mj-lt"/>
              <a:cs typeface="Times New Roman" pitchFamily="18" charset="0"/>
            </a:endParaRPr>
          </a:p>
        </p:txBody>
      </p:sp>
      <p:sp>
        <p:nvSpPr>
          <p:cNvPr id="51204" name="Text Box 4">
            <a:extLst>
              <a:ext uri="{FF2B5EF4-FFF2-40B4-BE49-F238E27FC236}">
                <a16:creationId xmlns:a16="http://schemas.microsoft.com/office/drawing/2014/main" id="{007FA901-D3C6-4840-9BBC-E24AFD679046}"/>
              </a:ext>
            </a:extLst>
          </p:cNvPr>
          <p:cNvSpPr txBox="1">
            <a:spLocks noChangeArrowheads="1"/>
          </p:cNvSpPr>
          <p:nvPr/>
        </p:nvSpPr>
        <p:spPr bwMode="auto">
          <a:xfrm>
            <a:off x="477838" y="1196752"/>
            <a:ext cx="8147050" cy="489364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chemeClr val="accent1"/>
              </a:buClr>
              <a:buFont typeface="Wingdings" pitchFamily="2" charset="2"/>
              <a:buChar char="ü"/>
              <a:defRPr/>
            </a:pPr>
            <a:r>
              <a:rPr lang="it-IT" altLang="it-IT" sz="2400" dirty="0">
                <a:latin typeface="+mn-lt"/>
              </a:rPr>
              <a:t>Nel bambino dispeptico o con dolori addominali ricorrenti  NON si raccomanda di eseguire alcun test non invasivo per l’infezione da HP</a:t>
            </a:r>
          </a:p>
          <a:p>
            <a:pPr eaLnBrk="1" hangingPunct="1">
              <a:buClr>
                <a:schemeClr val="accent1"/>
              </a:buClr>
              <a:buFont typeface="Wingdings" pitchFamily="2" charset="2"/>
              <a:buChar char="ü"/>
              <a:defRPr/>
            </a:pPr>
            <a:endParaRPr lang="it-IT" altLang="it-IT" sz="2400" dirty="0">
              <a:latin typeface="+mn-lt"/>
            </a:endParaRPr>
          </a:p>
          <a:p>
            <a:pPr eaLnBrk="1" hangingPunct="1">
              <a:buClr>
                <a:schemeClr val="accent1"/>
              </a:buClr>
              <a:buFont typeface="Wingdings" pitchFamily="2" charset="2"/>
              <a:buChar char="ü"/>
              <a:defRPr/>
            </a:pPr>
            <a:r>
              <a:rPr lang="it-IT" altLang="it-IT" sz="2400" dirty="0">
                <a:latin typeface="+mn-lt"/>
              </a:rPr>
              <a:t>Nei bambini, a differenza di quanto accade per gli adulti, una strategia </a:t>
            </a:r>
            <a:r>
              <a:rPr lang="it-IT" altLang="it-IT" sz="2400" b="1" dirty="0">
                <a:latin typeface="+mn-lt"/>
              </a:rPr>
              <a:t>“sottopongo a test e tratto” non è raccomandata </a:t>
            </a:r>
            <a:r>
              <a:rPr lang="it-IT" altLang="it-IT" sz="2400" dirty="0">
                <a:latin typeface="+mn-lt"/>
              </a:rPr>
              <a:t>e il </a:t>
            </a:r>
            <a:r>
              <a:rPr lang="it-IT" altLang="it-IT" sz="2400" b="1" dirty="0" err="1">
                <a:latin typeface="+mn-lt"/>
              </a:rPr>
              <a:t>gold</a:t>
            </a:r>
            <a:r>
              <a:rPr lang="it-IT" altLang="it-IT" sz="2400" b="1" dirty="0">
                <a:latin typeface="+mn-lt"/>
              </a:rPr>
              <a:t> standard </a:t>
            </a:r>
            <a:r>
              <a:rPr lang="it-IT" altLang="it-IT" sz="2400" dirty="0">
                <a:latin typeface="+mn-lt"/>
              </a:rPr>
              <a:t>per la diagnosi di infezione in età pediatrica è sempre la </a:t>
            </a:r>
            <a:r>
              <a:rPr lang="it-IT" altLang="it-IT" sz="2400" b="1" dirty="0">
                <a:latin typeface="+mn-lt"/>
              </a:rPr>
              <a:t>biopsia</a:t>
            </a:r>
            <a:r>
              <a:rPr lang="it-IT" altLang="it-IT" sz="2400" dirty="0">
                <a:latin typeface="+mn-lt"/>
              </a:rPr>
              <a:t> ottenuta durante EGDS</a:t>
            </a:r>
          </a:p>
          <a:p>
            <a:pPr eaLnBrk="1" hangingPunct="1">
              <a:buClr>
                <a:schemeClr val="accent1"/>
              </a:buClr>
              <a:defRPr/>
            </a:pPr>
            <a:endParaRPr lang="it-IT" altLang="it-IT" sz="2400" dirty="0">
              <a:latin typeface="+mn-lt"/>
            </a:endParaRPr>
          </a:p>
          <a:p>
            <a:pPr eaLnBrk="1" hangingPunct="1">
              <a:buClr>
                <a:schemeClr val="accent1"/>
              </a:buClr>
              <a:buFont typeface="Wingdings" pitchFamily="2" charset="2"/>
              <a:buChar char="ü"/>
              <a:defRPr/>
            </a:pPr>
            <a:endParaRPr lang="it-IT" altLang="it-IT" sz="2400" dirty="0">
              <a:latin typeface="+mn-lt"/>
            </a:endParaRPr>
          </a:p>
          <a:p>
            <a:pPr eaLnBrk="1" hangingPunct="1">
              <a:buClr>
                <a:schemeClr val="accent1"/>
              </a:buClr>
              <a:buFont typeface="Wingdings" pitchFamily="2" charset="2"/>
              <a:buChar char="ü"/>
              <a:defRPr/>
            </a:pPr>
            <a:r>
              <a:rPr lang="it-IT" altLang="it-IT" sz="2400" dirty="0">
                <a:latin typeface="+mn-lt"/>
              </a:rPr>
              <a:t>Per la diagnosi di infezione da HP è necessario avere la concordanza di almeno 2 test invasivi basati su biopsie o coltura da biopsia positiva per HP</a:t>
            </a:r>
          </a:p>
        </p:txBody>
      </p:sp>
    </p:spTree>
    <p:extLst>
      <p:ext uri="{BB962C8B-B14F-4D97-AF65-F5344CB8AC3E}">
        <p14:creationId xmlns:p14="http://schemas.microsoft.com/office/powerpoint/2010/main" val="1281673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additive="base">
                                        <p:cTn id="7"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4">
                                            <p:txEl>
                                              <p:pRg st="2" end="2"/>
                                            </p:txEl>
                                          </p:spTgt>
                                        </p:tgtEl>
                                        <p:attrNameLst>
                                          <p:attrName>style.visibility</p:attrName>
                                        </p:attrNameLst>
                                      </p:cBhvr>
                                      <p:to>
                                        <p:strVal val="visible"/>
                                      </p:to>
                                    </p:set>
                                    <p:anim calcmode="lin" valueType="num">
                                      <p:cBhvr additive="base">
                                        <p:cTn id="13"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4">
                                            <p:txEl>
                                              <p:pRg st="5" end="5"/>
                                            </p:txEl>
                                          </p:spTgt>
                                        </p:tgtEl>
                                        <p:attrNameLst>
                                          <p:attrName>style.visibility</p:attrName>
                                        </p:attrNameLst>
                                      </p:cBhvr>
                                      <p:to>
                                        <p:strVal val="visible"/>
                                      </p:to>
                                    </p:set>
                                    <p:anim calcmode="lin" valueType="num">
                                      <p:cBhvr additive="base">
                                        <p:cTn id="19" dur="500" fill="hold"/>
                                        <p:tgtEl>
                                          <p:spTgt spid="5120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1">
            <a:extLst>
              <a:ext uri="{FF2B5EF4-FFF2-40B4-BE49-F238E27FC236}">
                <a16:creationId xmlns:a16="http://schemas.microsoft.com/office/drawing/2014/main" id="{D09E49C7-E056-48C6-85BF-687880F37259}"/>
              </a:ext>
            </a:extLst>
          </p:cNvPr>
          <p:cNvSpPr txBox="1">
            <a:spLocks noChangeArrowheads="1"/>
          </p:cNvSpPr>
          <p:nvPr/>
        </p:nvSpPr>
        <p:spPr bwMode="auto">
          <a:xfrm>
            <a:off x="179513" y="1052736"/>
            <a:ext cx="8784976" cy="5632311"/>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chemeClr val="accent1"/>
              </a:buClr>
              <a:buFont typeface="Wingdings" pitchFamily="2" charset="2"/>
              <a:buChar char="ü"/>
              <a:defRPr/>
            </a:pPr>
            <a:r>
              <a:rPr lang="it-IT" altLang="it-IT" sz="2400" dirty="0">
                <a:latin typeface="+mn-lt"/>
              </a:rPr>
              <a:t>Tutti i test per HP invasivi e non (biopsia, UBT e ricerca </a:t>
            </a:r>
            <a:r>
              <a:rPr lang="it-IT" altLang="it-IT" sz="2400" dirty="0" err="1">
                <a:latin typeface="+mn-lt"/>
              </a:rPr>
              <a:t>Ag</a:t>
            </a:r>
            <a:r>
              <a:rPr lang="it-IT" altLang="it-IT" sz="2400" dirty="0">
                <a:latin typeface="+mn-lt"/>
              </a:rPr>
              <a:t> su feci) devono essere effettuati dopo almeno 2 settimane dalla sospensione di un inibitore della pompa protonica terapia (IPP) e 4 settimane dopo la sospensione degli antibiotici. </a:t>
            </a:r>
          </a:p>
          <a:p>
            <a:pPr eaLnBrk="1" hangingPunct="1">
              <a:buClr>
                <a:schemeClr val="accent1"/>
              </a:buClr>
              <a:defRPr/>
            </a:pPr>
            <a:endParaRPr lang="it-IT" altLang="it-IT" sz="2400" dirty="0">
              <a:latin typeface="+mn-lt"/>
            </a:endParaRPr>
          </a:p>
          <a:p>
            <a:pPr eaLnBrk="1" hangingPunct="1">
              <a:buClr>
                <a:schemeClr val="accent1"/>
              </a:buClr>
              <a:buFont typeface="Wingdings" pitchFamily="2" charset="2"/>
              <a:buChar char="ü"/>
              <a:defRPr/>
            </a:pPr>
            <a:r>
              <a:rPr lang="it-IT" altLang="it-IT" sz="2400" dirty="0">
                <a:latin typeface="+mn-lt"/>
              </a:rPr>
              <a:t> Gli schemi terapeutici di prima scelta prevedono l’adozione di un regime triplice continuativo (3 farmaci contemporaneamente di cui un IPP per 7-14 giorni) o un regime di terapia sequenziale, in cui nei 10 giorni di terapia (interamente coperti da un IPP) si preveda l’utilizzo di </a:t>
            </a:r>
            <a:r>
              <a:rPr lang="it-IT" altLang="it-IT" sz="2400" dirty="0" err="1">
                <a:latin typeface="+mn-lt"/>
              </a:rPr>
              <a:t>amoxicillina</a:t>
            </a:r>
            <a:r>
              <a:rPr lang="it-IT" altLang="it-IT" sz="2400" dirty="0">
                <a:latin typeface="+mn-lt"/>
              </a:rPr>
              <a:t> nei primi 5 giorni e di </a:t>
            </a:r>
            <a:r>
              <a:rPr lang="it-IT" altLang="it-IT" sz="2400" dirty="0" err="1">
                <a:latin typeface="+mn-lt"/>
              </a:rPr>
              <a:t>claritromicina</a:t>
            </a:r>
            <a:r>
              <a:rPr lang="it-IT" altLang="it-IT" sz="2400" dirty="0">
                <a:latin typeface="+mn-lt"/>
              </a:rPr>
              <a:t> e </a:t>
            </a:r>
            <a:r>
              <a:rPr lang="it-IT" altLang="it-IT" sz="2400" dirty="0" err="1">
                <a:latin typeface="+mn-lt"/>
              </a:rPr>
              <a:t>imidazolico</a:t>
            </a:r>
            <a:r>
              <a:rPr lang="it-IT" altLang="it-IT" sz="2400" dirty="0">
                <a:latin typeface="+mn-lt"/>
              </a:rPr>
              <a:t> nei successivi 5 giorni. </a:t>
            </a:r>
          </a:p>
          <a:p>
            <a:pPr eaLnBrk="1" hangingPunct="1">
              <a:buClr>
                <a:schemeClr val="accent1"/>
              </a:buClr>
              <a:defRPr/>
            </a:pPr>
            <a:endParaRPr lang="it-IT" altLang="it-IT" sz="2400" dirty="0">
              <a:latin typeface="+mn-lt"/>
            </a:endParaRPr>
          </a:p>
          <a:p>
            <a:pPr eaLnBrk="1" hangingPunct="1">
              <a:buClr>
                <a:schemeClr val="accent1"/>
              </a:buClr>
              <a:buFont typeface="Wingdings" pitchFamily="2" charset="2"/>
              <a:buChar char="ü"/>
              <a:defRPr/>
            </a:pPr>
            <a:r>
              <a:rPr lang="it-IT" altLang="it-IT" sz="2400" dirty="0">
                <a:latin typeface="+mn-lt"/>
              </a:rPr>
              <a:t> Gli schemi terapeutici di seconda linea dovrebbero essere sempre guidati da un antibiogramma e in ogni caso non dovrebbero far uso di farmaci già usati nella terapia di prima linea.</a:t>
            </a:r>
          </a:p>
        </p:txBody>
      </p:sp>
      <p:sp>
        <p:nvSpPr>
          <p:cNvPr id="22531" name="Rectangle 3">
            <a:extLst>
              <a:ext uri="{FF2B5EF4-FFF2-40B4-BE49-F238E27FC236}">
                <a16:creationId xmlns:a16="http://schemas.microsoft.com/office/drawing/2014/main" id="{7B5FD975-D146-4632-BA4A-84E3B0E7B878}"/>
              </a:ext>
            </a:extLst>
          </p:cNvPr>
          <p:cNvSpPr>
            <a:spLocks noChangeArrowheads="1"/>
          </p:cNvSpPr>
          <p:nvPr/>
        </p:nvSpPr>
        <p:spPr bwMode="auto">
          <a:xfrm>
            <a:off x="857250" y="142875"/>
            <a:ext cx="7197725" cy="7016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sz="4000" b="1" dirty="0">
                <a:solidFill>
                  <a:srgbClr val="FF0000"/>
                </a:solidFill>
                <a:latin typeface="+mj-lt"/>
                <a:cs typeface="Times New Roman" pitchFamily="18" charset="0"/>
              </a:rPr>
              <a:t>Take home </a:t>
            </a:r>
            <a:r>
              <a:rPr lang="it-IT" altLang="it-IT" sz="4000" b="1" dirty="0" err="1">
                <a:solidFill>
                  <a:srgbClr val="FF0000"/>
                </a:solidFill>
                <a:latin typeface="+mj-lt"/>
                <a:cs typeface="Times New Roman" pitchFamily="18" charset="0"/>
              </a:rPr>
              <a:t>messages</a:t>
            </a:r>
            <a:endParaRPr lang="it-IT" altLang="it-IT" sz="40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1266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 calcmode="lin" valueType="num">
                                      <p:cBhvr additive="base">
                                        <p:cTn id="13"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0">
                                            <p:txEl>
                                              <p:pRg st="4" end="4"/>
                                            </p:txEl>
                                          </p:spTgt>
                                        </p:tgtEl>
                                        <p:attrNameLst>
                                          <p:attrName>style.visibility</p:attrName>
                                        </p:attrNameLst>
                                      </p:cBhvr>
                                      <p:to>
                                        <p:strVal val="visible"/>
                                      </p:to>
                                    </p:set>
                                    <p:anim calcmode="lin" valueType="num">
                                      <p:cBhvr additive="base">
                                        <p:cTn id="19"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EF82902-AA53-4A40-9BB5-EA7A26D97904}"/>
              </a:ext>
            </a:extLst>
          </p:cNvPr>
          <p:cNvPicPr>
            <a:picLocks noChangeAspect="1"/>
          </p:cNvPicPr>
          <p:nvPr/>
        </p:nvPicPr>
        <p:blipFill rotWithShape="1">
          <a:blip r:embed="rId3"/>
          <a:srcRect l="7727" t="29110" r="9842" b="11836"/>
          <a:stretch/>
        </p:blipFill>
        <p:spPr>
          <a:xfrm>
            <a:off x="4931106" y="1810460"/>
            <a:ext cx="3971183" cy="3312367"/>
          </a:xfrm>
          <a:prstGeom prst="rect">
            <a:avLst/>
          </a:prstGeom>
        </p:spPr>
      </p:pic>
      <p:sp>
        <p:nvSpPr>
          <p:cNvPr id="2" name="Rettangolo 1"/>
          <p:cNvSpPr/>
          <p:nvPr/>
        </p:nvSpPr>
        <p:spPr>
          <a:xfrm>
            <a:off x="142844" y="714356"/>
            <a:ext cx="5618881" cy="5632311"/>
          </a:xfrm>
          <a:prstGeom prst="rect">
            <a:avLst/>
          </a:prstGeom>
        </p:spPr>
        <p:txBody>
          <a:bodyPr wrap="square">
            <a:spAutoFit/>
          </a:bodyPr>
          <a:lstStyle/>
          <a:p>
            <a:pPr marL="285750" indent="-285750">
              <a:buFont typeface="Arial" panose="020B0604020202020204" pitchFamily="34" charset="0"/>
              <a:buChar char="•"/>
            </a:pPr>
            <a:r>
              <a:rPr lang="it-IT" sz="2000" dirty="0">
                <a:cs typeface="Arial" panose="020B0604020202020204" pitchFamily="34" charset="0"/>
              </a:rPr>
              <a:t>Batterio spiraliforme, gram-negativo, ureasi positivo. Colonizza e sopravvive nello lo stomaco.</a:t>
            </a:r>
          </a:p>
          <a:p>
            <a:endParaRPr lang="it-IT" sz="2000" dirty="0">
              <a:cs typeface="Arial" panose="020B0604020202020204" pitchFamily="34" charset="0"/>
            </a:endParaRPr>
          </a:p>
          <a:p>
            <a:pPr marL="285750" indent="-285750">
              <a:buFont typeface="Arial" panose="020B0604020202020204" pitchFamily="34" charset="0"/>
              <a:buChar char="•"/>
            </a:pPr>
            <a:r>
              <a:rPr lang="it-IT" sz="2000" dirty="0">
                <a:cs typeface="Arial" panose="020B0604020202020204" pitchFamily="34" charset="0"/>
              </a:rPr>
              <a:t>I due fattori batterici associati ad un aumento del rischio di cancro e ulcera peptica sono:</a:t>
            </a:r>
          </a:p>
          <a:p>
            <a:endParaRPr lang="it-IT" sz="2000" dirty="0">
              <a:cs typeface="Arial" panose="020B0604020202020204" pitchFamily="34" charset="0"/>
            </a:endParaRPr>
          </a:p>
          <a:p>
            <a:pPr marL="285750" indent="-285750">
              <a:buFont typeface="Arial" panose="020B0604020202020204" pitchFamily="34" charset="0"/>
              <a:buChar char="•"/>
            </a:pPr>
            <a:r>
              <a:rPr lang="en-US" sz="2000" b="1" dirty="0" err="1">
                <a:cs typeface="Arial" panose="020B0604020202020204" pitchFamily="34" charset="0"/>
              </a:rPr>
              <a:t>CagA</a:t>
            </a:r>
            <a:r>
              <a:rPr lang="en-US" sz="2000" b="1" dirty="0">
                <a:cs typeface="Arial" panose="020B0604020202020204" pitchFamily="34" charset="0"/>
              </a:rPr>
              <a:t> :</a:t>
            </a:r>
            <a:r>
              <a:rPr lang="en-US" sz="2000" dirty="0">
                <a:cs typeface="Arial" panose="020B0604020202020204" pitchFamily="34" charset="0"/>
              </a:rPr>
              <a:t>	</a:t>
            </a:r>
          </a:p>
          <a:p>
            <a:pPr marL="285750" indent="-285750">
              <a:buFont typeface="Wingdings" panose="05000000000000000000" pitchFamily="2" charset="2"/>
              <a:buChar char="ü"/>
            </a:pPr>
            <a:r>
              <a:rPr lang="en-US" sz="2000" dirty="0" err="1">
                <a:cs typeface="Arial" panose="020B0604020202020204" pitchFamily="34" charset="0"/>
              </a:rPr>
              <a:t>Stimola</a:t>
            </a:r>
            <a:r>
              <a:rPr lang="en-US" sz="2000" dirty="0">
                <a:cs typeface="Arial" panose="020B0604020202020204" pitchFamily="34" charset="0"/>
              </a:rPr>
              <a:t> la </a:t>
            </a:r>
            <a:r>
              <a:rPr lang="en-US" sz="2000" dirty="0" err="1">
                <a:cs typeface="Arial" panose="020B0604020202020204" pitchFamily="34" charset="0"/>
              </a:rPr>
              <a:t>proliferazione</a:t>
            </a:r>
            <a:r>
              <a:rPr lang="en-US" sz="2000" dirty="0">
                <a:cs typeface="Arial" panose="020B0604020202020204" pitchFamily="34" charset="0"/>
              </a:rPr>
              <a:t> </a:t>
            </a:r>
            <a:r>
              <a:rPr lang="en-US" sz="2000" dirty="0" err="1">
                <a:cs typeface="Arial" panose="020B0604020202020204" pitchFamily="34" charset="0"/>
              </a:rPr>
              <a:t>cellulare</a:t>
            </a:r>
            <a:endParaRPr lang="en-US" sz="2000" dirty="0">
              <a:cs typeface="Arial" panose="020B0604020202020204" pitchFamily="34" charset="0"/>
            </a:endParaRPr>
          </a:p>
          <a:p>
            <a:pPr marL="285750" indent="-285750">
              <a:buFont typeface="Wingdings" panose="05000000000000000000" pitchFamily="2" charset="2"/>
              <a:buChar char="ü"/>
            </a:pPr>
            <a:r>
              <a:rPr lang="en-US" sz="2000" dirty="0" err="1">
                <a:cs typeface="Arial" panose="020B0604020202020204" pitchFamily="34" charset="0"/>
              </a:rPr>
              <a:t>Riduce</a:t>
            </a:r>
            <a:r>
              <a:rPr lang="en-US" sz="2000" dirty="0">
                <a:cs typeface="Arial" panose="020B0604020202020204" pitchFamily="34" charset="0"/>
              </a:rPr>
              <a:t> </a:t>
            </a:r>
            <a:r>
              <a:rPr lang="en-US" sz="2000" dirty="0" err="1">
                <a:cs typeface="Arial" panose="020B0604020202020204" pitchFamily="34" charset="0"/>
              </a:rPr>
              <a:t>l’apoptosi</a:t>
            </a:r>
            <a:r>
              <a:rPr lang="en-US" sz="2000" dirty="0">
                <a:cs typeface="Arial" panose="020B0604020202020204" pitchFamily="34" charset="0"/>
              </a:rPr>
              <a:t> </a:t>
            </a:r>
            <a:r>
              <a:rPr lang="en-US" sz="2000" dirty="0" err="1">
                <a:cs typeface="Arial" panose="020B0604020202020204" pitchFamily="34" charset="0"/>
              </a:rPr>
              <a:t>cellulare</a:t>
            </a:r>
            <a:endParaRPr lang="en-US" sz="2000" dirty="0">
              <a:cs typeface="Arial" panose="020B0604020202020204" pitchFamily="34" charset="0"/>
            </a:endParaRPr>
          </a:p>
          <a:p>
            <a:pPr marL="285750" indent="-285750">
              <a:buFont typeface="Wingdings" panose="05000000000000000000" pitchFamily="2" charset="2"/>
              <a:buChar char="ü"/>
            </a:pPr>
            <a:r>
              <a:rPr lang="en-US" sz="2000" dirty="0">
                <a:cs typeface="Arial" panose="020B0604020202020204" pitchFamily="34" charset="0"/>
              </a:rPr>
              <a:t>Altera la </a:t>
            </a:r>
            <a:r>
              <a:rPr lang="en-US" sz="2000" dirty="0" err="1">
                <a:cs typeface="Arial" panose="020B0604020202020204" pitchFamily="34" charset="0"/>
              </a:rPr>
              <a:t>polarità</a:t>
            </a:r>
            <a:r>
              <a:rPr lang="en-US" sz="2000" dirty="0">
                <a:cs typeface="Arial" panose="020B0604020202020204" pitchFamily="34" charset="0"/>
              </a:rPr>
              <a:t> </a:t>
            </a:r>
            <a:r>
              <a:rPr lang="en-US" sz="2000" dirty="0" err="1">
                <a:cs typeface="Arial" panose="020B0604020202020204" pitchFamily="34" charset="0"/>
              </a:rPr>
              <a:t>cellulare</a:t>
            </a:r>
            <a:endParaRPr lang="en-US" sz="2000" dirty="0">
              <a:cs typeface="Arial" panose="020B0604020202020204" pitchFamily="34" charset="0"/>
            </a:endParaRPr>
          </a:p>
          <a:p>
            <a:pPr marL="285750" indent="-285750">
              <a:buFont typeface="Wingdings" panose="05000000000000000000" pitchFamily="2" charset="2"/>
              <a:buChar char="ü"/>
            </a:pPr>
            <a:r>
              <a:rPr lang="en-US" sz="2000" dirty="0" err="1">
                <a:cs typeface="Arial" panose="020B0604020202020204" pitchFamily="34" charset="0"/>
              </a:rPr>
              <a:t>Attiva</a:t>
            </a:r>
            <a:r>
              <a:rPr lang="en-US" sz="2000" dirty="0">
                <a:cs typeface="Arial" panose="020B0604020202020204" pitchFamily="34" charset="0"/>
              </a:rPr>
              <a:t> la </a:t>
            </a:r>
            <a:r>
              <a:rPr lang="en-US" sz="2000" dirty="0" err="1">
                <a:cs typeface="Arial" panose="020B0604020202020204" pitchFamily="34" charset="0"/>
              </a:rPr>
              <a:t>risposta</a:t>
            </a:r>
            <a:r>
              <a:rPr lang="en-US" sz="2000" dirty="0">
                <a:cs typeface="Arial" panose="020B0604020202020204" pitchFamily="34" charset="0"/>
              </a:rPr>
              <a:t> </a:t>
            </a:r>
            <a:r>
              <a:rPr lang="en-US" sz="2000" dirty="0" err="1">
                <a:cs typeface="Arial" panose="020B0604020202020204" pitchFamily="34" charset="0"/>
              </a:rPr>
              <a:t>infiammatoria</a:t>
            </a:r>
            <a:r>
              <a:rPr lang="en-US" sz="2000" dirty="0">
                <a:cs typeface="Arial" panose="020B0604020202020204" pitchFamily="34" charset="0"/>
              </a:rPr>
              <a:t> (  </a:t>
            </a:r>
            <a:r>
              <a:rPr lang="en-US" dirty="0">
                <a:cs typeface="Arial" panose="020B0604020202020204" pitchFamily="34" charset="0"/>
              </a:rPr>
              <a:t> IL-8</a:t>
            </a:r>
            <a:r>
              <a:rPr lang="en-US" sz="2000" dirty="0">
                <a:cs typeface="Arial" panose="020B0604020202020204" pitchFamily="34" charset="0"/>
              </a:rPr>
              <a:t>)</a:t>
            </a:r>
          </a:p>
          <a:p>
            <a:pPr marL="2060575" indent="-2060575"/>
            <a:endParaRPr lang="en-US" sz="2000" dirty="0">
              <a:cs typeface="Arial" panose="020B0604020202020204" pitchFamily="34" charset="0"/>
            </a:endParaRPr>
          </a:p>
          <a:p>
            <a:pPr marL="285750" indent="-285750">
              <a:buFont typeface="Arial" panose="020B0604020202020204" pitchFamily="34" charset="0"/>
              <a:buChar char="•"/>
            </a:pPr>
            <a:r>
              <a:rPr lang="en-US" sz="2000" b="1" dirty="0" err="1">
                <a:cs typeface="Arial" panose="020B0604020202020204" pitchFamily="34" charset="0"/>
              </a:rPr>
              <a:t>VacA</a:t>
            </a:r>
            <a:endParaRPr lang="en-US" sz="2000" b="1" dirty="0">
              <a:cs typeface="Arial" panose="020B0604020202020204" pitchFamily="34" charset="0"/>
            </a:endParaRPr>
          </a:p>
          <a:p>
            <a:pPr marL="285750" indent="-285750">
              <a:buFont typeface="Wingdings" panose="05000000000000000000" pitchFamily="2" charset="2"/>
              <a:buChar char="ü"/>
            </a:pPr>
            <a:r>
              <a:rPr lang="it-IT" sz="2000" dirty="0">
                <a:cs typeface="Arial" panose="020B0604020202020204" pitchFamily="34" charset="0"/>
              </a:rPr>
              <a:t>Determina la formazione vacuoli </a:t>
            </a:r>
            <a:r>
              <a:rPr lang="it-IT" sz="2000" dirty="0" err="1">
                <a:cs typeface="Arial" panose="020B0604020202020204" pitchFamily="34" charset="0"/>
              </a:rPr>
              <a:t>endosomiali</a:t>
            </a:r>
            <a:r>
              <a:rPr lang="it-IT" sz="2000" dirty="0">
                <a:cs typeface="Arial" panose="020B0604020202020204" pitchFamily="34" charset="0"/>
              </a:rPr>
              <a:t> intracellulari</a:t>
            </a:r>
          </a:p>
          <a:p>
            <a:pPr marL="285750" indent="-285750">
              <a:buFont typeface="Wingdings" panose="05000000000000000000" pitchFamily="2" charset="2"/>
              <a:buChar char="ü"/>
            </a:pPr>
            <a:r>
              <a:rPr lang="it-IT" sz="2000" dirty="0">
                <a:cs typeface="Arial" panose="020B0604020202020204" pitchFamily="34" charset="0"/>
              </a:rPr>
              <a:t>Induce apoptosi </a:t>
            </a:r>
          </a:p>
          <a:p>
            <a:pPr marL="285750" indent="-285750">
              <a:buFont typeface="Wingdings" panose="05000000000000000000" pitchFamily="2" charset="2"/>
              <a:buChar char="ü"/>
            </a:pPr>
            <a:r>
              <a:rPr lang="it-IT" sz="2000" dirty="0">
                <a:cs typeface="Arial" panose="020B0604020202020204" pitchFamily="34" charset="0"/>
              </a:rPr>
              <a:t>Altera la funzione mitocondriali</a:t>
            </a:r>
          </a:p>
          <a:p>
            <a:pPr marL="285750" indent="-285750">
              <a:buFont typeface="Wingdings" panose="05000000000000000000" pitchFamily="2" charset="2"/>
              <a:buChar char="ü"/>
            </a:pPr>
            <a:r>
              <a:rPr lang="it-IT" sz="2000" dirty="0">
                <a:cs typeface="Arial" panose="020B0604020202020204" pitchFamily="34" charset="0"/>
              </a:rPr>
              <a:t>Funzioni Immunosoppressive</a:t>
            </a:r>
            <a:endParaRPr lang="en-US" sz="2000" dirty="0">
              <a:cs typeface="Arial" panose="020B0604020202020204" pitchFamily="34" charset="0"/>
            </a:endParaRPr>
          </a:p>
        </p:txBody>
      </p:sp>
      <p:sp>
        <p:nvSpPr>
          <p:cNvPr id="3" name="CasellaDiTesto 2"/>
          <p:cNvSpPr txBox="1"/>
          <p:nvPr/>
        </p:nvSpPr>
        <p:spPr>
          <a:xfrm>
            <a:off x="-2412776" y="118373"/>
            <a:ext cx="7920880" cy="646331"/>
          </a:xfrm>
          <a:prstGeom prst="rect">
            <a:avLst/>
          </a:prstGeom>
          <a:noFill/>
        </p:spPr>
        <p:txBody>
          <a:bodyPr wrap="square" rtlCol="0">
            <a:spAutoFit/>
          </a:bodyPr>
          <a:lstStyle/>
          <a:p>
            <a:pPr algn="ctr"/>
            <a:r>
              <a:rPr lang="it-IT" sz="3600" b="1" dirty="0">
                <a:solidFill>
                  <a:srgbClr val="FF0000"/>
                </a:solidFill>
                <a:latin typeface="+mj-lt"/>
                <a:cs typeface="Arial" panose="020B0604020202020204" pitchFamily="34" charset="0"/>
              </a:rPr>
              <a:t>Identikit HP</a:t>
            </a:r>
          </a:p>
        </p:txBody>
      </p:sp>
      <p:cxnSp>
        <p:nvCxnSpPr>
          <p:cNvPr id="5" name="Connettore 1 4"/>
          <p:cNvCxnSpPr/>
          <p:nvPr/>
        </p:nvCxnSpPr>
        <p:spPr>
          <a:xfrm>
            <a:off x="276273" y="642918"/>
            <a:ext cx="864096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Rettangolo 6"/>
          <p:cNvSpPr/>
          <p:nvPr/>
        </p:nvSpPr>
        <p:spPr>
          <a:xfrm>
            <a:off x="3382275" y="6305156"/>
            <a:ext cx="5618881" cy="338554"/>
          </a:xfrm>
          <a:prstGeom prst="rect">
            <a:avLst/>
          </a:prstGeom>
        </p:spPr>
        <p:txBody>
          <a:bodyPr wrap="square">
            <a:spAutoFit/>
          </a:bodyPr>
          <a:lstStyle/>
          <a:p>
            <a:pPr algn="r"/>
            <a:r>
              <a:rPr lang="it-IT" sz="1600" i="1" dirty="0" err="1">
                <a:latin typeface="Arial" panose="020B0604020202020204" pitchFamily="34" charset="0"/>
                <a:cs typeface="Arial" panose="020B0604020202020204" pitchFamily="34" charset="0"/>
              </a:rPr>
              <a:t>Gastroenterology</a:t>
            </a:r>
            <a:r>
              <a:rPr lang="it-IT" sz="1600" dirty="0">
                <a:latin typeface="Arial" panose="020B0604020202020204" pitchFamily="34" charset="0"/>
                <a:cs typeface="Arial" panose="020B0604020202020204" pitchFamily="34" charset="0"/>
              </a:rPr>
              <a:t> 2016; 150: 64–78. </a:t>
            </a:r>
          </a:p>
        </p:txBody>
      </p:sp>
      <p:pic>
        <p:nvPicPr>
          <p:cNvPr id="8" name="Picture 4" descr="Risultati immagini per federico II logo">
            <a:extLst>
              <a:ext uri="{FF2B5EF4-FFF2-40B4-BE49-F238E27FC236}">
                <a16:creationId xmlns:a16="http://schemas.microsoft.com/office/drawing/2014/main" id="{EA4010D7-B006-43E2-8763-C4C0BC074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3039" y="193327"/>
            <a:ext cx="9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2 9"/>
          <p:cNvCxnSpPr/>
          <p:nvPr/>
        </p:nvCxnSpPr>
        <p:spPr>
          <a:xfrm rot="5400000" flipH="1" flipV="1">
            <a:off x="3892544" y="3964785"/>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651266"/>
      </p:ext>
    </p:extLst>
  </p:cSld>
  <p:clrMapOvr>
    <a:masterClrMapping/>
  </p:clrMapOvr>
  <mc:AlternateContent xmlns:mc="http://schemas.openxmlformats.org/markup-compatibility/2006" xmlns:p14="http://schemas.microsoft.com/office/powerpoint/2010/main">
    <mc:Choice Requires="p14">
      <p:transition spd="slow" p14:dur="2000" advTm="212"/>
    </mc:Choice>
    <mc:Fallback xmlns="">
      <p:transition spd="slow" advTm="21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F66B23-89A9-49B2-98F1-D3B2A36EBCD0}"/>
              </a:ext>
            </a:extLst>
          </p:cNvPr>
          <p:cNvSpPr>
            <a:spLocks noGrp="1"/>
          </p:cNvSpPr>
          <p:nvPr>
            <p:ph type="title"/>
          </p:nvPr>
        </p:nvSpPr>
        <p:spPr>
          <a:xfrm>
            <a:off x="209178" y="-243408"/>
            <a:ext cx="9043342" cy="1356360"/>
          </a:xfrm>
        </p:spPr>
        <p:txBody>
          <a:bodyPr>
            <a:normAutofit/>
          </a:bodyPr>
          <a:lstStyle/>
          <a:p>
            <a:r>
              <a:rPr lang="it-IT" sz="3600" b="1" dirty="0">
                <a:solidFill>
                  <a:srgbClr val="FF0000"/>
                </a:solidFill>
              </a:rPr>
              <a:t>Le principali novità delle linee guida 2016</a:t>
            </a:r>
          </a:p>
        </p:txBody>
      </p:sp>
      <p:pic>
        <p:nvPicPr>
          <p:cNvPr id="6" name="Immagine 5">
            <a:extLst>
              <a:ext uri="{FF2B5EF4-FFF2-40B4-BE49-F238E27FC236}">
                <a16:creationId xmlns:a16="http://schemas.microsoft.com/office/drawing/2014/main" id="{BADD351F-BB6A-4D37-A3D7-9CDB38BE9E0F}"/>
              </a:ext>
            </a:extLst>
          </p:cNvPr>
          <p:cNvPicPr>
            <a:picLocks noChangeAspect="1"/>
          </p:cNvPicPr>
          <p:nvPr/>
        </p:nvPicPr>
        <p:blipFill>
          <a:blip r:embed="rId2"/>
          <a:stretch>
            <a:fillRect/>
          </a:stretch>
        </p:blipFill>
        <p:spPr>
          <a:xfrm>
            <a:off x="331351" y="692696"/>
            <a:ext cx="8345105" cy="5904656"/>
          </a:xfrm>
          <a:prstGeom prst="rect">
            <a:avLst/>
          </a:prstGeom>
        </p:spPr>
      </p:pic>
      <p:sp>
        <p:nvSpPr>
          <p:cNvPr id="3" name="Rettangolo 2"/>
          <p:cNvSpPr/>
          <p:nvPr/>
        </p:nvSpPr>
        <p:spPr>
          <a:xfrm>
            <a:off x="331351" y="2492896"/>
            <a:ext cx="8417113"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51520" y="3645024"/>
            <a:ext cx="8417113"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31351" y="4653136"/>
            <a:ext cx="8417113" cy="1656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497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8A292E1-E43D-4BF1-9DCA-2FD2C3F8C77D}"/>
              </a:ext>
            </a:extLst>
          </p:cNvPr>
          <p:cNvPicPr>
            <a:picLocks noChangeAspect="1"/>
          </p:cNvPicPr>
          <p:nvPr/>
        </p:nvPicPr>
        <p:blipFill>
          <a:blip r:embed="rId2"/>
          <a:stretch>
            <a:fillRect/>
          </a:stretch>
        </p:blipFill>
        <p:spPr>
          <a:xfrm>
            <a:off x="179512" y="332655"/>
            <a:ext cx="4511063" cy="6309477"/>
          </a:xfrm>
          <a:prstGeom prst="rect">
            <a:avLst/>
          </a:prstGeom>
        </p:spPr>
      </p:pic>
      <p:pic>
        <p:nvPicPr>
          <p:cNvPr id="5" name="Immagine 4">
            <a:extLst>
              <a:ext uri="{FF2B5EF4-FFF2-40B4-BE49-F238E27FC236}">
                <a16:creationId xmlns:a16="http://schemas.microsoft.com/office/drawing/2014/main" id="{FD4EBD2D-A95E-4F7E-8910-3B1AE0CD35CA}"/>
              </a:ext>
            </a:extLst>
          </p:cNvPr>
          <p:cNvPicPr>
            <a:picLocks noChangeAspect="1"/>
          </p:cNvPicPr>
          <p:nvPr/>
        </p:nvPicPr>
        <p:blipFill>
          <a:blip r:embed="rId3"/>
          <a:stretch>
            <a:fillRect/>
          </a:stretch>
        </p:blipFill>
        <p:spPr>
          <a:xfrm>
            <a:off x="4584286" y="356860"/>
            <a:ext cx="4324818" cy="6035058"/>
          </a:xfrm>
          <a:prstGeom prst="rect">
            <a:avLst/>
          </a:prstGeom>
        </p:spPr>
      </p:pic>
      <p:sp>
        <p:nvSpPr>
          <p:cNvPr id="6" name="CasellaDiTesto 5">
            <a:extLst>
              <a:ext uri="{FF2B5EF4-FFF2-40B4-BE49-F238E27FC236}">
                <a16:creationId xmlns:a16="http://schemas.microsoft.com/office/drawing/2014/main" id="{7705EE0B-DE0F-4517-9A41-A00F6BE6E571}"/>
              </a:ext>
            </a:extLst>
          </p:cNvPr>
          <p:cNvSpPr txBox="1"/>
          <p:nvPr/>
        </p:nvSpPr>
        <p:spPr>
          <a:xfrm rot="20170002">
            <a:off x="5525679" y="4579759"/>
            <a:ext cx="2942137" cy="830997"/>
          </a:xfrm>
          <a:prstGeom prst="rect">
            <a:avLst/>
          </a:prstGeom>
          <a:noFill/>
        </p:spPr>
        <p:txBody>
          <a:bodyPr wrap="square" rtlCol="0">
            <a:spAutoFit/>
          </a:bodyPr>
          <a:lstStyle/>
          <a:p>
            <a:r>
              <a:rPr lang="it-IT" sz="2400" b="1" dirty="0">
                <a:solidFill>
                  <a:srgbClr val="FF0000"/>
                </a:solidFill>
              </a:rPr>
              <a:t>Disponibile sul drive </a:t>
            </a:r>
          </a:p>
          <a:p>
            <a:r>
              <a:rPr lang="it-IT" sz="2400" b="1" dirty="0">
                <a:solidFill>
                  <a:srgbClr val="FF0000"/>
                </a:solidFill>
              </a:rPr>
              <a:t>degli specializzandi!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E0E399-01B4-4041-94DA-619F89CE577C}"/>
              </a:ext>
            </a:extLst>
          </p:cNvPr>
          <p:cNvSpPr>
            <a:spLocks noGrp="1"/>
          </p:cNvSpPr>
          <p:nvPr>
            <p:ph type="title"/>
          </p:nvPr>
        </p:nvSpPr>
        <p:spPr>
          <a:xfrm>
            <a:off x="1043608" y="2852936"/>
            <a:ext cx="7406640" cy="1356360"/>
          </a:xfrm>
        </p:spPr>
        <p:txBody>
          <a:bodyPr>
            <a:noAutofit/>
          </a:bodyPr>
          <a:lstStyle/>
          <a:p>
            <a:r>
              <a:rPr lang="it-IT" sz="9600" dirty="0" err="1">
                <a:latin typeface="Old English Text MT" panose="03040902040508030806" pitchFamily="66" charset="0"/>
              </a:rPr>
              <a:t>Thank</a:t>
            </a:r>
            <a:r>
              <a:rPr lang="it-IT" sz="9600" dirty="0">
                <a:latin typeface="Old English Text MT" panose="03040902040508030806" pitchFamily="66" charset="0"/>
              </a:rPr>
              <a:t> </a:t>
            </a:r>
            <a:r>
              <a:rPr lang="it-IT" sz="9600" dirty="0" err="1">
                <a:latin typeface="Old English Text MT" panose="03040902040508030806" pitchFamily="66" charset="0"/>
              </a:rPr>
              <a:t>you</a:t>
            </a:r>
            <a:r>
              <a:rPr lang="it-IT" sz="9600" dirty="0">
                <a:latin typeface="Old English Text MT" panose="03040902040508030806" pitchFamily="66" charset="0"/>
              </a:rPr>
              <a:t> for </a:t>
            </a:r>
            <a:r>
              <a:rPr lang="it-IT" sz="9600" dirty="0" err="1">
                <a:latin typeface="Old English Text MT" panose="03040902040508030806" pitchFamily="66" charset="0"/>
              </a:rPr>
              <a:t>your</a:t>
            </a:r>
            <a:r>
              <a:rPr lang="it-IT" sz="9600" dirty="0">
                <a:latin typeface="Old English Text MT" panose="03040902040508030806" pitchFamily="66" charset="0"/>
              </a:rPr>
              <a:t> </a:t>
            </a:r>
            <a:r>
              <a:rPr lang="it-IT" sz="9600" dirty="0" err="1">
                <a:latin typeface="Old English Text MT" panose="03040902040508030806" pitchFamily="66" charset="0"/>
              </a:rPr>
              <a:t>attention</a:t>
            </a:r>
            <a:endParaRPr lang="it-IT" sz="9600" dirty="0">
              <a:latin typeface="Old English Text MT" panose="03040902040508030806" pitchFamily="66" charset="0"/>
            </a:endParaRPr>
          </a:p>
        </p:txBody>
      </p:sp>
      <p:pic>
        <p:nvPicPr>
          <p:cNvPr id="3074" name="Picture 2" descr="Risultati immagini per HP LOGO  harry potter cartoon">
            <a:extLst>
              <a:ext uri="{FF2B5EF4-FFF2-40B4-BE49-F238E27FC236}">
                <a16:creationId xmlns:a16="http://schemas.microsoft.com/office/drawing/2014/main" id="{41A92E2A-D505-4F6B-BEB4-986B034D9A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761" y="260648"/>
            <a:ext cx="2141999" cy="199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2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428625" y="908720"/>
            <a:ext cx="8135938"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Titolo 1"/>
          <p:cNvSpPr>
            <a:spLocks noGrp="1"/>
          </p:cNvSpPr>
          <p:nvPr>
            <p:ph type="title"/>
          </p:nvPr>
        </p:nvSpPr>
        <p:spPr>
          <a:xfrm>
            <a:off x="209412" y="260268"/>
            <a:ext cx="8229600" cy="562074"/>
          </a:xfrm>
        </p:spPr>
        <p:txBody>
          <a:bodyPr>
            <a:noAutofit/>
          </a:bodyPr>
          <a:lstStyle/>
          <a:p>
            <a:r>
              <a:rPr lang="it-IT" sz="3600" b="1" dirty="0">
                <a:solidFill>
                  <a:srgbClr val="FF0000"/>
                </a:solidFill>
                <a:cs typeface="Arial" panose="020B0604020202020204" pitchFamily="34" charset="0"/>
              </a:rPr>
              <a:t>Prevalenza dell’Infezione da </a:t>
            </a:r>
            <a:r>
              <a:rPr lang="it-IT" sz="3600" b="1" i="1" dirty="0">
                <a:solidFill>
                  <a:srgbClr val="FF0000"/>
                </a:solidFill>
                <a:cs typeface="Arial" panose="020B0604020202020204" pitchFamily="34" charset="0"/>
              </a:rPr>
              <a:t>H. </a:t>
            </a:r>
            <a:r>
              <a:rPr lang="it-IT" sz="3600" b="1" i="1" dirty="0" err="1">
                <a:solidFill>
                  <a:srgbClr val="FF0000"/>
                </a:solidFill>
                <a:cs typeface="Arial" panose="020B0604020202020204" pitchFamily="34" charset="0"/>
              </a:rPr>
              <a:t>pylori</a:t>
            </a:r>
            <a:endParaRPr lang="it-IT" sz="3600" b="1" i="1" dirty="0">
              <a:solidFill>
                <a:srgbClr val="FF0000"/>
              </a:solidFill>
              <a:cs typeface="Arial" panose="020B0604020202020204"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237" y="995099"/>
            <a:ext cx="7786713" cy="468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4920495" y="6376594"/>
            <a:ext cx="4152099" cy="338554"/>
          </a:xfrm>
          <a:prstGeom prst="rect">
            <a:avLst/>
          </a:prstGeom>
        </p:spPr>
        <p:txBody>
          <a:bodyPr wrap="none">
            <a:spAutoFit/>
          </a:bodyPr>
          <a:lstStyle/>
          <a:p>
            <a:r>
              <a:rPr lang="en-US" sz="1600" i="1" dirty="0">
                <a:latin typeface="Arial" panose="020B0604020202020204" pitchFamily="34" charset="0"/>
                <a:cs typeface="Arial" panose="020B0604020202020204" pitchFamily="34" charset="0"/>
              </a:rPr>
              <a:t>Aliment </a:t>
            </a:r>
            <a:r>
              <a:rPr lang="en-US" sz="1600" i="1" dirty="0" err="1">
                <a:latin typeface="Arial" panose="020B0604020202020204" pitchFamily="34" charset="0"/>
                <a:cs typeface="Arial" panose="020B0604020202020204" pitchFamily="34" charset="0"/>
              </a:rPr>
              <a:t>Pharmacol</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a:t>
            </a:r>
            <a:r>
              <a:rPr lang="en-US" sz="1600" dirty="0" err="1">
                <a:latin typeface="Arial" panose="020B0604020202020204" pitchFamily="34" charset="0"/>
                <a:cs typeface="Arial" panose="020B0604020202020204" pitchFamily="34" charset="0"/>
              </a:rPr>
              <a:t>er</a:t>
            </a:r>
            <a:r>
              <a:rPr lang="en-US" sz="1600" dirty="0">
                <a:latin typeface="Arial" panose="020B0604020202020204" pitchFamily="34" charset="0"/>
                <a:cs typeface="Arial" panose="020B0604020202020204" pitchFamily="34" charset="0"/>
              </a:rPr>
              <a:t> 2016; 43: 514–533</a:t>
            </a:r>
            <a:endParaRPr lang="it-IT" sz="1600" dirty="0">
              <a:latin typeface="Arial" panose="020B0604020202020204" pitchFamily="34" charset="0"/>
              <a:cs typeface="Arial" panose="020B0604020202020204" pitchFamily="34" charset="0"/>
            </a:endParaRPr>
          </a:p>
        </p:txBody>
      </p:sp>
      <p:pic>
        <p:nvPicPr>
          <p:cNvPr id="7" name="Picture 4" descr="Risultati immagini per federico II logo">
            <a:extLst>
              <a:ext uri="{FF2B5EF4-FFF2-40B4-BE49-F238E27FC236}">
                <a16:creationId xmlns:a16="http://schemas.microsoft.com/office/drawing/2014/main" id="{A1572423-6771-4EB7-9DA9-CD3DBD1A11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7786" y="188640"/>
            <a:ext cx="9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539552" y="5682701"/>
            <a:ext cx="7776864"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sz="2000" dirty="0">
                <a:solidFill>
                  <a:schemeClr val="tx1"/>
                </a:solidFill>
              </a:rPr>
              <a:t>Il rischio infettivo e la prevalenza correlano inversamente con le condizioni socio-economiche e sanitarie dei paesi interessati</a:t>
            </a:r>
            <a:r>
              <a:rPr lang="it-IT" dirty="0">
                <a:solidFill>
                  <a:schemeClr val="tx1"/>
                </a:solidFill>
              </a:rPr>
              <a:t>.</a:t>
            </a:r>
          </a:p>
        </p:txBody>
      </p:sp>
    </p:spTree>
    <p:custDataLst>
      <p:tags r:id="rId1"/>
    </p:custDataLst>
    <p:extLst>
      <p:ext uri="{BB962C8B-B14F-4D97-AF65-F5344CB8AC3E}">
        <p14:creationId xmlns:p14="http://schemas.microsoft.com/office/powerpoint/2010/main" val="269262297"/>
      </p:ext>
    </p:extLst>
  </p:cSld>
  <p:clrMapOvr>
    <a:masterClrMapping/>
  </p:clrMapOvr>
  <mc:AlternateContent xmlns:mc="http://schemas.openxmlformats.org/markup-compatibility/2006" xmlns:p14="http://schemas.microsoft.com/office/powerpoint/2010/main">
    <mc:Choice Requires="p14">
      <p:transition spd="slow" p14:dur="2000" advTm="559"/>
    </mc:Choice>
    <mc:Fallback xmlns="">
      <p:transition spd="slow" advTm="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285720" y="785794"/>
            <a:ext cx="8135938"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Titolo 1"/>
          <p:cNvSpPr>
            <a:spLocks noGrp="1"/>
          </p:cNvSpPr>
          <p:nvPr>
            <p:ph type="title"/>
          </p:nvPr>
        </p:nvSpPr>
        <p:spPr>
          <a:xfrm>
            <a:off x="214282" y="357166"/>
            <a:ext cx="7677496" cy="562074"/>
          </a:xfrm>
        </p:spPr>
        <p:txBody>
          <a:bodyPr>
            <a:normAutofit fontScale="90000"/>
          </a:bodyPr>
          <a:lstStyle/>
          <a:p>
            <a:r>
              <a:rPr lang="it-IT" b="1" dirty="0">
                <a:solidFill>
                  <a:srgbClr val="FF0000"/>
                </a:solidFill>
                <a:cs typeface="Arial" panose="020B0604020202020204" pitchFamily="34" charset="0"/>
              </a:rPr>
              <a:t>Prevalenza dell’Infezione da </a:t>
            </a:r>
            <a:r>
              <a:rPr lang="it-IT" b="1" i="1" dirty="0">
                <a:solidFill>
                  <a:srgbClr val="FF0000"/>
                </a:solidFill>
                <a:cs typeface="Arial" panose="020B0604020202020204" pitchFamily="34" charset="0"/>
              </a:rPr>
              <a:t>H. </a:t>
            </a:r>
            <a:r>
              <a:rPr lang="it-IT" b="1" i="1" dirty="0" err="1">
                <a:solidFill>
                  <a:srgbClr val="FF0000"/>
                </a:solidFill>
                <a:cs typeface="Arial" panose="020B0604020202020204" pitchFamily="34" charset="0"/>
              </a:rPr>
              <a:t>pylori</a:t>
            </a:r>
            <a:br>
              <a:rPr lang="it-IT" sz="2800" dirty="0">
                <a:latin typeface="Arial" panose="020B0604020202020204" pitchFamily="34" charset="0"/>
                <a:cs typeface="Arial" panose="020B0604020202020204" pitchFamily="34" charset="0"/>
              </a:rPr>
            </a:br>
            <a:endParaRPr lang="it-IT" sz="2800" dirty="0">
              <a:latin typeface="Arial" panose="020B0604020202020204" pitchFamily="34" charset="0"/>
              <a:cs typeface="Arial" panose="020B0604020202020204" pitchFamily="34" charset="0"/>
            </a:endParaRPr>
          </a:p>
        </p:txBody>
      </p:sp>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000240"/>
            <a:ext cx="8749695" cy="278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14282" y="1000108"/>
            <a:ext cx="8478331" cy="1107996"/>
          </a:xfrm>
          <a:prstGeom prst="rect">
            <a:avLst/>
          </a:prstGeom>
          <a:noFill/>
        </p:spPr>
        <p:txBody>
          <a:bodyPr wrap="square" rtlCol="0">
            <a:spAutoFit/>
          </a:bodyPr>
          <a:lstStyle/>
          <a:p>
            <a:r>
              <a:rPr lang="en-US" altLang="it-IT" sz="2400" dirty="0">
                <a:cs typeface="Arial" pitchFamily="34" charset="0"/>
              </a:rPr>
              <a:t>La </a:t>
            </a:r>
            <a:r>
              <a:rPr lang="en-US" altLang="it-IT" sz="2400" dirty="0" err="1">
                <a:cs typeface="Arial" pitchFamily="34" charset="0"/>
              </a:rPr>
              <a:t>prevalenza</a:t>
            </a:r>
            <a:r>
              <a:rPr lang="en-US" altLang="it-IT" sz="2400" dirty="0">
                <a:cs typeface="Arial" pitchFamily="34" charset="0"/>
              </a:rPr>
              <a:t> di </a:t>
            </a:r>
            <a:r>
              <a:rPr lang="en-US" altLang="it-IT" sz="2400" dirty="0" err="1">
                <a:cs typeface="Arial" pitchFamily="34" charset="0"/>
              </a:rPr>
              <a:t>infezione</a:t>
            </a:r>
            <a:r>
              <a:rPr lang="en-US" altLang="it-IT" sz="2400" dirty="0">
                <a:cs typeface="Arial" pitchFamily="34" charset="0"/>
              </a:rPr>
              <a:t> da </a:t>
            </a:r>
            <a:r>
              <a:rPr lang="en-US" altLang="it-IT" sz="2400" i="1" dirty="0">
                <a:cs typeface="Arial" pitchFamily="34" charset="0"/>
              </a:rPr>
              <a:t>H. pylori</a:t>
            </a:r>
            <a:r>
              <a:rPr lang="en-US" altLang="it-IT" sz="2400" dirty="0">
                <a:cs typeface="Arial" pitchFamily="34" charset="0"/>
              </a:rPr>
              <a:t> in </a:t>
            </a:r>
            <a:r>
              <a:rPr lang="en-US" altLang="it-IT" sz="2400" dirty="0" err="1">
                <a:cs typeface="Arial" pitchFamily="34" charset="0"/>
              </a:rPr>
              <a:t>età</a:t>
            </a:r>
            <a:r>
              <a:rPr lang="en-US" altLang="it-IT" sz="2400" dirty="0">
                <a:cs typeface="Arial" pitchFamily="34" charset="0"/>
              </a:rPr>
              <a:t> </a:t>
            </a:r>
            <a:r>
              <a:rPr lang="en-US" altLang="it-IT" sz="2400" dirty="0" err="1">
                <a:cs typeface="Arial" pitchFamily="34" charset="0"/>
              </a:rPr>
              <a:t>pediatrica</a:t>
            </a:r>
            <a:r>
              <a:rPr lang="en-US" altLang="it-IT" sz="2400" dirty="0">
                <a:cs typeface="Arial" pitchFamily="34" charset="0"/>
              </a:rPr>
              <a:t> </a:t>
            </a:r>
            <a:r>
              <a:rPr lang="en-US" altLang="it-IT" sz="2400" dirty="0" err="1">
                <a:cs typeface="Arial" pitchFamily="34" charset="0"/>
              </a:rPr>
              <a:t>varia</a:t>
            </a:r>
            <a:r>
              <a:rPr lang="en-US" altLang="it-IT" sz="2400" dirty="0">
                <a:cs typeface="Arial" pitchFamily="34" charset="0"/>
              </a:rPr>
              <a:t>  </a:t>
            </a:r>
            <a:r>
              <a:rPr lang="en-US" altLang="it-IT" sz="2400" dirty="0" err="1">
                <a:cs typeface="Arial" pitchFamily="34" charset="0"/>
              </a:rPr>
              <a:t>dall</a:t>
            </a:r>
            <a:r>
              <a:rPr lang="en-US" altLang="it-IT" sz="2400" dirty="0">
                <a:cs typeface="Arial" pitchFamily="34" charset="0"/>
              </a:rPr>
              <a:t>’ 1.8% </a:t>
            </a:r>
            <a:r>
              <a:rPr lang="it-IT" altLang="it-IT" sz="2400" dirty="0">
                <a:cs typeface="Arial" pitchFamily="34" charset="0"/>
              </a:rPr>
              <a:t>al 49%.</a:t>
            </a:r>
          </a:p>
          <a:p>
            <a:endParaRPr lang="it-IT" dirty="0"/>
          </a:p>
        </p:txBody>
      </p:sp>
      <p:sp>
        <p:nvSpPr>
          <p:cNvPr id="6" name="Rettangolo 5"/>
          <p:cNvSpPr/>
          <p:nvPr/>
        </p:nvSpPr>
        <p:spPr>
          <a:xfrm>
            <a:off x="6066434" y="6347922"/>
            <a:ext cx="2863284" cy="338554"/>
          </a:xfrm>
          <a:prstGeom prst="rect">
            <a:avLst/>
          </a:prstGeom>
        </p:spPr>
        <p:txBody>
          <a:bodyPr wrap="none">
            <a:spAutoFit/>
          </a:bodyPr>
          <a:lstStyle/>
          <a:p>
            <a:r>
              <a:rPr lang="it-IT" sz="1600" i="1" dirty="0" err="1">
                <a:latin typeface="Arial" panose="020B0604020202020204" pitchFamily="34" charset="0"/>
                <a:cs typeface="Arial" panose="020B0604020202020204" pitchFamily="34" charset="0"/>
              </a:rPr>
              <a:t>Helicobacter</a:t>
            </a:r>
            <a:r>
              <a:rPr lang="it-IT" sz="1600" i="1"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2016; 21: 49–54</a:t>
            </a:r>
          </a:p>
        </p:txBody>
      </p:sp>
      <p:pic>
        <p:nvPicPr>
          <p:cNvPr id="9" name="Picture 4" descr="Risultati immagini per federico II logo">
            <a:extLst>
              <a:ext uri="{FF2B5EF4-FFF2-40B4-BE49-F238E27FC236}">
                <a16:creationId xmlns:a16="http://schemas.microsoft.com/office/drawing/2014/main" id="{D862166F-9D1B-4699-857A-07A0246E9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7706" y="203481"/>
            <a:ext cx="9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285719" y="4909291"/>
            <a:ext cx="8678257" cy="1200329"/>
          </a:xfrm>
          <a:prstGeom prst="rect">
            <a:avLst/>
          </a:prstGeom>
        </p:spPr>
        <p:txBody>
          <a:bodyPr wrap="square">
            <a:spAutoFit/>
          </a:bodyPr>
          <a:lstStyle/>
          <a:p>
            <a:pPr marL="285750" indent="-285750">
              <a:buClr>
                <a:schemeClr val="accent1"/>
              </a:buClr>
              <a:buFont typeface="Wingdings" panose="05000000000000000000" pitchFamily="2" charset="2"/>
              <a:buChar char="q"/>
              <a:defRPr/>
            </a:pPr>
            <a:r>
              <a:rPr lang="it-IT" b="1" i="1" dirty="0" err="1">
                <a:solidFill>
                  <a:srgbClr val="FF0000"/>
                </a:solidFill>
              </a:rPr>
              <a:t>Hp</a:t>
            </a:r>
            <a:r>
              <a:rPr lang="it-IT" b="1" i="1" dirty="0">
                <a:solidFill>
                  <a:srgbClr val="FF0000"/>
                </a:solidFill>
              </a:rPr>
              <a:t> </a:t>
            </a:r>
            <a:r>
              <a:rPr lang="it-IT" b="1" dirty="0">
                <a:solidFill>
                  <a:srgbClr val="FF0000"/>
                </a:solidFill>
              </a:rPr>
              <a:t>è spesso asintomatica </a:t>
            </a:r>
            <a:r>
              <a:rPr lang="it-IT" b="1" i="1" dirty="0">
                <a:solidFill>
                  <a:srgbClr val="FF0000"/>
                </a:solidFill>
              </a:rPr>
              <a:t>e </a:t>
            </a:r>
            <a:r>
              <a:rPr lang="it-IT" b="1" dirty="0">
                <a:solidFill>
                  <a:srgbClr val="FF0000"/>
                </a:solidFill>
              </a:rPr>
              <a:t>NON</a:t>
            </a:r>
            <a:r>
              <a:rPr lang="it-IT" b="1" i="1" dirty="0">
                <a:solidFill>
                  <a:srgbClr val="FF0000"/>
                </a:solidFill>
              </a:rPr>
              <a:t> </a:t>
            </a:r>
            <a:r>
              <a:rPr lang="it-IT" b="1" dirty="0">
                <a:solidFill>
                  <a:srgbClr val="FF0000"/>
                </a:solidFill>
              </a:rPr>
              <a:t>causa sintomi specifici nei bambini, </a:t>
            </a:r>
            <a:r>
              <a:rPr lang="it-IT" dirty="0">
                <a:cs typeface="Arial" charset="0"/>
              </a:rPr>
              <a:t>probabilmente a causa di una </a:t>
            </a:r>
            <a:r>
              <a:rPr lang="it-IT" b="1" dirty="0">
                <a:cs typeface="Arial" charset="0"/>
              </a:rPr>
              <a:t>minore risposta infiammatoria del sistema immunitario ancora immaturo</a:t>
            </a:r>
            <a:endParaRPr lang="it-IT" b="1" dirty="0">
              <a:solidFill>
                <a:srgbClr val="FF0000"/>
              </a:solidFill>
            </a:endParaRPr>
          </a:p>
          <a:p>
            <a:pPr>
              <a:buClr>
                <a:schemeClr val="accent1"/>
              </a:buClr>
              <a:defRPr/>
            </a:pPr>
            <a:endParaRPr lang="it-IT" dirty="0"/>
          </a:p>
        </p:txBody>
      </p:sp>
    </p:spTree>
    <p:custDataLst>
      <p:tags r:id="rId1"/>
    </p:custDataLst>
    <p:extLst>
      <p:ext uri="{BB962C8B-B14F-4D97-AF65-F5344CB8AC3E}">
        <p14:creationId xmlns:p14="http://schemas.microsoft.com/office/powerpoint/2010/main" val="729558791"/>
      </p:ext>
    </p:extLst>
  </p:cSld>
  <p:clrMapOvr>
    <a:masterClrMapping/>
  </p:clrMapOvr>
  <mc:AlternateContent xmlns:mc="http://schemas.openxmlformats.org/markup-compatibility/2006" xmlns:p14="http://schemas.microsoft.com/office/powerpoint/2010/main">
    <mc:Choice Requires="p14">
      <p:transition spd="slow" p14:dur="2000" advTm="864"/>
    </mc:Choice>
    <mc:Fallback xmlns="">
      <p:transition spd="slow" advTm="8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74" t="6178" r="4335" b="6824"/>
          <a:stretch/>
        </p:blipFill>
        <p:spPr bwMode="auto">
          <a:xfrm>
            <a:off x="357158" y="836712"/>
            <a:ext cx="6768752" cy="500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108520" y="177701"/>
            <a:ext cx="8816975" cy="53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eaLnBrk="0" hangingPunct="0">
              <a:spcBef>
                <a:spcPct val="20000"/>
              </a:spcBef>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3200">
                <a:solidFill>
                  <a:schemeClr val="tx1"/>
                </a:solidFill>
                <a:latin typeface="Calibri" pitchFamily="34" charset="0"/>
              </a:defRPr>
            </a:lvl1pPr>
            <a:lvl2pPr marL="742950" indent="-285750" defTabSz="828675" eaLnBrk="0" hangingPunct="0">
              <a:spcBef>
                <a:spcPct val="20000"/>
              </a:spcBef>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800">
                <a:solidFill>
                  <a:schemeClr val="tx1"/>
                </a:solidFill>
                <a:latin typeface="Calibri" pitchFamily="34" charset="0"/>
              </a:defRPr>
            </a:lvl2pPr>
            <a:lvl3pPr marL="1143000" indent="-228600" defTabSz="828675" eaLnBrk="0" hangingPunct="0">
              <a:spcBef>
                <a:spcPct val="20000"/>
              </a:spcBef>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Calibri" pitchFamily="34" charset="0"/>
              </a:defRPr>
            </a:lvl3pPr>
            <a:lvl4pPr marL="1600200" indent="-228600" defTabSz="828675" eaLnBrk="0" hangingPunct="0">
              <a:spcBef>
                <a:spcPct val="20000"/>
              </a:spcBef>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4pPr>
            <a:lvl5pPr marL="2057400" indent="-228600" defTabSz="828675" eaLnBrk="0" hangingPunct="0">
              <a:spcBef>
                <a:spcPct val="20000"/>
              </a:spcBef>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Calibri" pitchFamily="34" charset="0"/>
              </a:defRPr>
            </a:lvl9pPr>
          </a:lstStyle>
          <a:p>
            <a:pPr eaLnBrk="1">
              <a:lnSpc>
                <a:spcPct val="97000"/>
              </a:lnSpc>
              <a:spcBef>
                <a:spcPct val="0"/>
              </a:spcBef>
              <a:buClr>
                <a:srgbClr val="FFFFFF"/>
              </a:buClr>
              <a:buSzPct val="45000"/>
              <a:buFont typeface="StarSymbol" charset="0"/>
              <a:buNone/>
            </a:pPr>
            <a:r>
              <a:rPr lang="en-GB" altLang="it-IT" sz="3600" b="1" dirty="0">
                <a:solidFill>
                  <a:srgbClr val="FF0000"/>
                </a:solidFill>
                <a:latin typeface="+mj-lt"/>
              </a:rPr>
              <a:t>Storia </a:t>
            </a:r>
            <a:r>
              <a:rPr lang="en-GB" altLang="it-IT" sz="3600" b="1" dirty="0" err="1">
                <a:solidFill>
                  <a:srgbClr val="FF0000"/>
                </a:solidFill>
                <a:latin typeface="+mj-lt"/>
              </a:rPr>
              <a:t>Naturale</a:t>
            </a:r>
            <a:r>
              <a:rPr lang="en-GB" altLang="it-IT" sz="3600" b="1" dirty="0">
                <a:solidFill>
                  <a:srgbClr val="FF0000"/>
                </a:solidFill>
                <a:latin typeface="+mj-lt"/>
              </a:rPr>
              <a:t> </a:t>
            </a:r>
            <a:r>
              <a:rPr lang="en-GB" altLang="it-IT" sz="3600" b="1" dirty="0" err="1">
                <a:solidFill>
                  <a:srgbClr val="FF0000"/>
                </a:solidFill>
                <a:latin typeface="+mj-lt"/>
              </a:rPr>
              <a:t>dell’Infezione</a:t>
            </a:r>
            <a:r>
              <a:rPr lang="en-GB" altLang="it-IT" sz="3600" b="1" dirty="0">
                <a:solidFill>
                  <a:srgbClr val="FF0000"/>
                </a:solidFill>
                <a:latin typeface="+mj-lt"/>
              </a:rPr>
              <a:t> da </a:t>
            </a:r>
            <a:r>
              <a:rPr lang="en-GB" altLang="it-IT" sz="3600" b="1" i="1" dirty="0">
                <a:solidFill>
                  <a:srgbClr val="FF0000"/>
                </a:solidFill>
                <a:latin typeface="+mj-lt"/>
              </a:rPr>
              <a:t>H. pylori</a:t>
            </a:r>
            <a:endParaRPr lang="en-GB" altLang="it-IT" sz="3600" b="1" dirty="0">
              <a:solidFill>
                <a:srgbClr val="FF0000"/>
              </a:solidFill>
              <a:latin typeface="+mj-lt"/>
            </a:endParaRPr>
          </a:p>
        </p:txBody>
      </p:sp>
      <p:cxnSp>
        <p:nvCxnSpPr>
          <p:cNvPr id="4" name="Connettore 1 3"/>
          <p:cNvCxnSpPr/>
          <p:nvPr/>
        </p:nvCxnSpPr>
        <p:spPr>
          <a:xfrm>
            <a:off x="357158" y="712769"/>
            <a:ext cx="8358187" cy="1587"/>
          </a:xfrm>
          <a:prstGeom prst="line">
            <a:avLst/>
          </a:prstGeom>
        </p:spPr>
        <p:style>
          <a:lnRef idx="3">
            <a:schemeClr val="accent2"/>
          </a:lnRef>
          <a:fillRef idx="0">
            <a:schemeClr val="accent2"/>
          </a:fillRef>
          <a:effectRef idx="2">
            <a:schemeClr val="accent2"/>
          </a:effectRef>
          <a:fontRef idx="minor">
            <a:schemeClr val="tx1"/>
          </a:fontRef>
        </p:style>
      </p:cxnSp>
      <p:sp>
        <p:nvSpPr>
          <p:cNvPr id="5" name="CasellaDiTesto 4">
            <a:extLst>
              <a:ext uri="{FF2B5EF4-FFF2-40B4-BE49-F238E27FC236}">
                <a16:creationId xmlns:a16="http://schemas.microsoft.com/office/drawing/2014/main" id="{1DB9CC1E-8704-4656-B060-580513C99CE3}"/>
              </a:ext>
            </a:extLst>
          </p:cNvPr>
          <p:cNvSpPr txBox="1"/>
          <p:nvPr/>
        </p:nvSpPr>
        <p:spPr>
          <a:xfrm>
            <a:off x="6588224" y="980728"/>
            <a:ext cx="2304256"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altLang="it-IT" sz="1400" dirty="0"/>
              <a:t>*Gastrite nodulare antrale</a:t>
            </a:r>
          </a:p>
          <a:p>
            <a:r>
              <a:rPr lang="it-IT" altLang="it-IT" sz="1400" dirty="0"/>
              <a:t>Bambini: 30-100%</a:t>
            </a:r>
          </a:p>
          <a:p>
            <a:r>
              <a:rPr lang="it-IT" altLang="it-IT" sz="1400" dirty="0"/>
              <a:t>Adulti: meno frequente</a:t>
            </a:r>
          </a:p>
        </p:txBody>
      </p:sp>
      <p:pic>
        <p:nvPicPr>
          <p:cNvPr id="3" name="Immagine 2"/>
          <p:cNvPicPr>
            <a:picLocks noChangeAspect="1"/>
          </p:cNvPicPr>
          <p:nvPr/>
        </p:nvPicPr>
        <p:blipFill>
          <a:blip r:embed="rId5"/>
          <a:stretch>
            <a:fillRect/>
          </a:stretch>
        </p:blipFill>
        <p:spPr>
          <a:xfrm>
            <a:off x="3203848" y="5545707"/>
            <a:ext cx="5376112" cy="1124058"/>
          </a:xfrm>
          <a:prstGeom prst="rect">
            <a:avLst/>
          </a:prstGeom>
        </p:spPr>
      </p:pic>
      <p:pic>
        <p:nvPicPr>
          <p:cNvPr id="6" name="Immagine 5"/>
          <p:cNvPicPr>
            <a:picLocks noChangeAspect="1"/>
          </p:cNvPicPr>
          <p:nvPr/>
        </p:nvPicPr>
        <p:blipFill>
          <a:blip r:embed="rId6"/>
          <a:stretch>
            <a:fillRect/>
          </a:stretch>
        </p:blipFill>
        <p:spPr>
          <a:xfrm>
            <a:off x="299244" y="6321733"/>
            <a:ext cx="2861913" cy="348032"/>
          </a:xfrm>
          <a:prstGeom prst="rect">
            <a:avLst/>
          </a:prstGeom>
        </p:spPr>
      </p:pic>
      <p:sp>
        <p:nvSpPr>
          <p:cNvPr id="7" name="Ovale 6"/>
          <p:cNvSpPr/>
          <p:nvPr/>
        </p:nvSpPr>
        <p:spPr>
          <a:xfrm>
            <a:off x="5436096" y="6107736"/>
            <a:ext cx="720080" cy="5620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7"/>
          <a:stretch>
            <a:fillRect/>
          </a:stretch>
        </p:blipFill>
        <p:spPr>
          <a:xfrm flipV="1">
            <a:off x="7539106" y="6113543"/>
            <a:ext cx="849318" cy="556222"/>
          </a:xfrm>
          <a:prstGeom prst="rect">
            <a:avLst/>
          </a:prstGeom>
        </p:spPr>
      </p:pic>
    </p:spTree>
    <p:custDataLst>
      <p:tags r:id="rId1"/>
    </p:custDataLst>
    <p:extLst>
      <p:ext uri="{BB962C8B-B14F-4D97-AF65-F5344CB8AC3E}">
        <p14:creationId xmlns:p14="http://schemas.microsoft.com/office/powerpoint/2010/main" val="949937623"/>
      </p:ext>
    </p:extLst>
  </p:cSld>
  <p:clrMapOvr>
    <a:masterClrMapping/>
  </p:clrMapOvr>
  <mc:AlternateContent xmlns:mc="http://schemas.openxmlformats.org/markup-compatibility/2006" xmlns:p14="http://schemas.microsoft.com/office/powerpoint/2010/main">
    <mc:Choice Requires="p14">
      <p:transition spd="slow" p14:dur="2000" advTm="1616"/>
    </mc:Choice>
    <mc:Fallback xmlns="">
      <p:transition spd="slow" advTm="16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Grp="1" noChangeArrowheads="1"/>
          </p:cNvSpPr>
          <p:nvPr>
            <p:ph type="title"/>
          </p:nvPr>
        </p:nvSpPr>
        <p:spPr>
          <a:xfrm>
            <a:off x="214282" y="357166"/>
            <a:ext cx="10644262" cy="609600"/>
          </a:xfrm>
        </p:spPr>
        <p:txBody>
          <a:bodyPr>
            <a:noAutofit/>
          </a:bodyPr>
          <a:lstStyle/>
          <a:p>
            <a:r>
              <a:rPr lang="en-US" sz="3600" b="1" dirty="0">
                <a:solidFill>
                  <a:srgbClr val="FF0000"/>
                </a:solidFill>
                <a:cs typeface="Arial" panose="020B0604020202020204" pitchFamily="34" charset="0"/>
              </a:rPr>
              <a:t>Endoscopic Identification Of </a:t>
            </a:r>
            <a:br>
              <a:rPr lang="en-US" sz="3600" b="1" dirty="0">
                <a:solidFill>
                  <a:srgbClr val="FF0000"/>
                </a:solidFill>
                <a:cs typeface="Arial" panose="020B0604020202020204" pitchFamily="34" charset="0"/>
              </a:rPr>
            </a:br>
            <a:r>
              <a:rPr lang="en-US" sz="3600" b="1" i="1" dirty="0" err="1">
                <a:solidFill>
                  <a:srgbClr val="FF0000"/>
                </a:solidFill>
                <a:cs typeface="Arial" panose="020B0604020202020204" pitchFamily="34" charset="0"/>
              </a:rPr>
              <a:t>Hp</a:t>
            </a:r>
            <a:r>
              <a:rPr lang="en-US" sz="3600" b="1" i="1" dirty="0">
                <a:solidFill>
                  <a:srgbClr val="FF0000"/>
                </a:solidFill>
                <a:cs typeface="Arial" panose="020B0604020202020204" pitchFamily="34" charset="0"/>
              </a:rPr>
              <a:t> </a:t>
            </a:r>
            <a:r>
              <a:rPr lang="it-IT" sz="3600" b="1" dirty="0" err="1">
                <a:solidFill>
                  <a:srgbClr val="FF0000"/>
                </a:solidFill>
                <a:cs typeface="Arial" panose="020B0604020202020204" pitchFamily="34" charset="0"/>
              </a:rPr>
              <a:t>Gastritis</a:t>
            </a:r>
            <a:r>
              <a:rPr lang="it-IT" sz="3600" b="1" dirty="0">
                <a:solidFill>
                  <a:srgbClr val="FF0000"/>
                </a:solidFill>
                <a:cs typeface="Arial" panose="020B0604020202020204" pitchFamily="34" charset="0"/>
              </a:rPr>
              <a:t> In </a:t>
            </a:r>
            <a:r>
              <a:rPr lang="it-IT" sz="3600" b="1" dirty="0" err="1">
                <a:solidFill>
                  <a:srgbClr val="FF0000"/>
                </a:solidFill>
                <a:cs typeface="Arial" panose="020B0604020202020204" pitchFamily="34" charset="0"/>
              </a:rPr>
              <a:t>Children</a:t>
            </a:r>
            <a:endParaRPr lang="it-IT" sz="3600" b="1" dirty="0">
              <a:solidFill>
                <a:srgbClr val="FF0000"/>
              </a:solidFill>
              <a:effectLst>
                <a:outerShdw blurRad="38100" dist="38100" dir="2700000" algn="tl">
                  <a:srgbClr val="000000"/>
                </a:outerShdw>
              </a:effectLst>
              <a:cs typeface="Arial" pitchFamily="34" charset="0"/>
            </a:endParaRPr>
          </a:p>
        </p:txBody>
      </p:sp>
      <p:sp>
        <p:nvSpPr>
          <p:cNvPr id="15364" name="Rettangolo 6"/>
          <p:cNvSpPr>
            <a:spLocks noChangeArrowheads="1"/>
          </p:cNvSpPr>
          <p:nvPr/>
        </p:nvSpPr>
        <p:spPr bwMode="auto">
          <a:xfrm>
            <a:off x="2749996" y="6381328"/>
            <a:ext cx="6286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it-IT" sz="1400" i="1" dirty="0">
                <a:latin typeface="+mn-lt"/>
                <a:cs typeface="Arial" panose="020B0604020202020204" pitchFamily="34" charset="0"/>
              </a:rPr>
              <a:t>Digestive </a:t>
            </a:r>
            <a:r>
              <a:rPr lang="it-IT" sz="1400" i="1" dirty="0" err="1">
                <a:latin typeface="+mn-lt"/>
                <a:cs typeface="Arial" panose="020B0604020202020204" pitchFamily="34" charset="0"/>
              </a:rPr>
              <a:t>Endoscopy</a:t>
            </a:r>
            <a:r>
              <a:rPr lang="it-IT" sz="1400" i="1" dirty="0">
                <a:latin typeface="+mn-lt"/>
                <a:cs typeface="Arial" panose="020B0604020202020204" pitchFamily="34" charset="0"/>
              </a:rPr>
              <a:t> </a:t>
            </a:r>
            <a:r>
              <a:rPr lang="it-IT" sz="1400" dirty="0">
                <a:latin typeface="+mn-lt"/>
                <a:cs typeface="Arial" panose="020B0604020202020204" pitchFamily="34" charset="0"/>
              </a:rPr>
              <a:t>2010: </a:t>
            </a:r>
            <a:r>
              <a:rPr lang="it-IT" sz="1400" b="1" dirty="0">
                <a:latin typeface="+mn-lt"/>
                <a:cs typeface="Arial" panose="020B0604020202020204" pitchFamily="34" charset="0"/>
              </a:rPr>
              <a:t>22</a:t>
            </a:r>
            <a:r>
              <a:rPr lang="it-IT" sz="1400" dirty="0">
                <a:latin typeface="+mn-lt"/>
                <a:cs typeface="Arial" panose="020B0604020202020204" pitchFamily="34" charset="0"/>
              </a:rPr>
              <a:t>, 90–94</a:t>
            </a:r>
            <a:endParaRPr lang="it-IT" altLang="it-IT" sz="1400" dirty="0">
              <a:latin typeface="+mn-lt"/>
              <a:cs typeface="Arial" panose="020B0604020202020204" pitchFamily="34" charset="0"/>
            </a:endParaRPr>
          </a:p>
        </p:txBody>
      </p:sp>
      <p:cxnSp>
        <p:nvCxnSpPr>
          <p:cNvPr id="9" name="Connettore 1 8"/>
          <p:cNvCxnSpPr/>
          <p:nvPr/>
        </p:nvCxnSpPr>
        <p:spPr>
          <a:xfrm>
            <a:off x="214282" y="1141397"/>
            <a:ext cx="8358188" cy="1587"/>
          </a:xfrm>
          <a:prstGeom prst="line">
            <a:avLst/>
          </a:prstGeom>
        </p:spPr>
        <p:style>
          <a:lnRef idx="3">
            <a:schemeClr val="accent2"/>
          </a:lnRef>
          <a:fillRef idx="0">
            <a:schemeClr val="accent2"/>
          </a:fillRef>
          <a:effectRef idx="2">
            <a:schemeClr val="accent2"/>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90" y="1297602"/>
            <a:ext cx="8155500" cy="379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2" descr="http://www.giforkids.com/images/nodular_gastritis_stoma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8346" y="4653136"/>
            <a:ext cx="165906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304362" y="1371784"/>
            <a:ext cx="1243302" cy="47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4" descr="Risultati immagini per federico II logo">
            <a:extLst>
              <a:ext uri="{FF2B5EF4-FFF2-40B4-BE49-F238E27FC236}">
                <a16:creationId xmlns:a16="http://schemas.microsoft.com/office/drawing/2014/main" id="{75DC8AC8-8A45-4805-8C8E-F18BF32943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187223"/>
            <a:ext cx="9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971600" y="5242692"/>
            <a:ext cx="496855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sz="2400" dirty="0">
                <a:solidFill>
                  <a:schemeClr val="tx1"/>
                </a:solidFill>
              </a:rPr>
              <a:t>Si può dire che la gastrite nodulare è un segno endoscopico patognomonico di infezione da HP</a:t>
            </a:r>
          </a:p>
        </p:txBody>
      </p:sp>
    </p:spTree>
    <p:custDataLst>
      <p:tags r:id="rId1"/>
    </p:custDataLst>
    <p:extLst>
      <p:ext uri="{BB962C8B-B14F-4D97-AF65-F5344CB8AC3E}">
        <p14:creationId xmlns:p14="http://schemas.microsoft.com/office/powerpoint/2010/main" val="2504717430"/>
      </p:ext>
    </p:extLst>
  </p:cSld>
  <p:clrMapOvr>
    <a:masterClrMapping/>
  </p:clrMapOvr>
  <mc:AlternateContent xmlns:mc="http://schemas.openxmlformats.org/markup-compatibility/2006" xmlns:p14="http://schemas.microsoft.com/office/powerpoint/2010/main">
    <mc:Choice Requires="p14">
      <p:transition spd="slow" p14:dur="2000" advTm="1033"/>
    </mc:Choice>
    <mc:Fallback xmlns="">
      <p:transition spd="slow" advTm="1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871A659F-D24D-4EB8-B8F4-4B599E432B5C}"/>
              </a:ext>
            </a:extLst>
          </p:cNvPr>
          <p:cNvPicPr>
            <a:picLocks noChangeAspect="1"/>
          </p:cNvPicPr>
          <p:nvPr/>
        </p:nvPicPr>
        <p:blipFill rotWithShape="1">
          <a:blip r:embed="rId2"/>
          <a:srcRect t="16345" b="24446"/>
          <a:stretch/>
        </p:blipFill>
        <p:spPr>
          <a:xfrm>
            <a:off x="5180397" y="188640"/>
            <a:ext cx="3208027" cy="1899480"/>
          </a:xfrm>
          <a:prstGeom prst="rect">
            <a:avLst/>
          </a:prstGeom>
        </p:spPr>
      </p:pic>
      <p:sp>
        <p:nvSpPr>
          <p:cNvPr id="2" name="Titolo 1"/>
          <p:cNvSpPr>
            <a:spLocks noGrp="1"/>
          </p:cNvSpPr>
          <p:nvPr>
            <p:ph type="title"/>
          </p:nvPr>
        </p:nvSpPr>
        <p:spPr>
          <a:xfrm>
            <a:off x="251520" y="148578"/>
            <a:ext cx="9217024" cy="1356360"/>
          </a:xfrm>
        </p:spPr>
        <p:txBody>
          <a:bodyPr>
            <a:normAutofit/>
          </a:bodyPr>
          <a:lstStyle/>
          <a:p>
            <a:r>
              <a:rPr lang="it-IT" sz="3600" b="1" dirty="0">
                <a:solidFill>
                  <a:srgbClr val="FF0000"/>
                </a:solidFill>
              </a:rPr>
              <a:t>Trattare o NON trattare? </a:t>
            </a:r>
            <a:br>
              <a:rPr lang="it-IT" sz="3600" b="1" dirty="0">
                <a:solidFill>
                  <a:srgbClr val="FF0000"/>
                </a:solidFill>
              </a:rPr>
            </a:br>
            <a:r>
              <a:rPr lang="it-IT" sz="3600" b="1" dirty="0">
                <a:solidFill>
                  <a:srgbClr val="FF0000"/>
                </a:solidFill>
              </a:rPr>
              <a:t>Questo è il dilemma!</a:t>
            </a:r>
          </a:p>
        </p:txBody>
      </p:sp>
      <p:grpSp>
        <p:nvGrpSpPr>
          <p:cNvPr id="5" name="Gruppo 4"/>
          <p:cNvGrpSpPr/>
          <p:nvPr/>
        </p:nvGrpSpPr>
        <p:grpSpPr>
          <a:xfrm>
            <a:off x="453593" y="1238030"/>
            <a:ext cx="4118407" cy="5359322"/>
            <a:chOff x="30560" y="1446818"/>
            <a:chExt cx="4118407" cy="4721300"/>
          </a:xfrm>
          <a:scene3d>
            <a:camera prst="orthographicFront"/>
            <a:lightRig rig="threePt" dir="t">
              <a:rot lat="0" lon="0" rev="7500000"/>
            </a:lightRig>
          </a:scene3d>
        </p:grpSpPr>
        <p:sp>
          <p:nvSpPr>
            <p:cNvPr id="6" name="Freccia in su 5"/>
            <p:cNvSpPr/>
            <p:nvPr/>
          </p:nvSpPr>
          <p:spPr>
            <a:xfrm rot="16200000">
              <a:off x="-270887" y="1748265"/>
              <a:ext cx="4721300" cy="4118406"/>
            </a:xfrm>
            <a:prstGeom prst="upArrow">
              <a:avLst>
                <a:gd name="adj1" fmla="val 50000"/>
                <a:gd name="adj2" fmla="val 35000"/>
              </a:avLst>
            </a:prstGeom>
            <a:solidFill>
              <a:schemeClr val="accent3"/>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Freccia in su 4"/>
            <p:cNvSpPr/>
            <p:nvPr/>
          </p:nvSpPr>
          <p:spPr>
            <a:xfrm rot="21600000">
              <a:off x="751282" y="2627142"/>
              <a:ext cx="3397685" cy="23606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buFont typeface="Arial" panose="020B0604020202020204" pitchFamily="34" charset="0"/>
                <a:buChar char="•"/>
              </a:pPr>
              <a:r>
                <a:rPr lang="it-IT" sz="1700" b="1" kern="1200" dirty="0">
                  <a:solidFill>
                    <a:schemeClr val="tx1"/>
                  </a:solidFill>
                  <a:latin typeface="Arial" panose="020B0604020202020204" pitchFamily="34" charset="0"/>
                  <a:cs typeface="Arial" panose="020B0604020202020204" pitchFamily="34" charset="0"/>
                </a:rPr>
                <a:t>Cancro Gastrico</a:t>
              </a:r>
            </a:p>
            <a:p>
              <a:pPr lvl="0" algn="ctr" defTabSz="755650">
                <a:lnSpc>
                  <a:spcPct val="90000"/>
                </a:lnSpc>
                <a:spcBef>
                  <a:spcPct val="0"/>
                </a:spcBef>
                <a:spcAft>
                  <a:spcPct val="35000"/>
                </a:spcAft>
                <a:buFont typeface="Arial" panose="020B0604020202020204" pitchFamily="34" charset="0"/>
                <a:buChar char="•"/>
              </a:pPr>
              <a:r>
                <a:rPr lang="it-IT" sz="1700" b="1" kern="1200" dirty="0">
                  <a:solidFill>
                    <a:schemeClr val="tx1"/>
                  </a:solidFill>
                  <a:latin typeface="Arial" panose="020B0604020202020204" pitchFamily="34" charset="0"/>
                  <a:cs typeface="Arial" panose="020B0604020202020204" pitchFamily="34" charset="0"/>
                </a:rPr>
                <a:t>MALT Linfoma</a:t>
              </a:r>
            </a:p>
            <a:p>
              <a:pPr lvl="0" algn="ctr" defTabSz="755650">
                <a:lnSpc>
                  <a:spcPct val="90000"/>
                </a:lnSpc>
                <a:spcBef>
                  <a:spcPct val="0"/>
                </a:spcBef>
                <a:spcAft>
                  <a:spcPct val="35000"/>
                </a:spcAft>
                <a:buFont typeface="Arial" panose="020B0604020202020204" pitchFamily="34" charset="0"/>
                <a:buChar char="•"/>
              </a:pPr>
              <a:r>
                <a:rPr lang="it-IT" sz="1700" b="1" kern="1200" dirty="0">
                  <a:solidFill>
                    <a:schemeClr val="tx1"/>
                  </a:solidFill>
                  <a:latin typeface="Arial" panose="020B0604020202020204" pitchFamily="34" charset="0"/>
                  <a:cs typeface="Arial" panose="020B0604020202020204" pitchFamily="34" charset="0"/>
                </a:rPr>
                <a:t>Malattia Ulceroso Peptica</a:t>
              </a:r>
            </a:p>
            <a:p>
              <a:pPr lvl="0" algn="ctr" defTabSz="755650">
                <a:lnSpc>
                  <a:spcPct val="90000"/>
                </a:lnSpc>
                <a:spcBef>
                  <a:spcPct val="0"/>
                </a:spcBef>
                <a:spcAft>
                  <a:spcPct val="35000"/>
                </a:spcAft>
                <a:buFont typeface="Arial" panose="020B0604020202020204" pitchFamily="34" charset="0"/>
                <a:buChar char="•"/>
              </a:pPr>
              <a:r>
                <a:rPr lang="it-IT" sz="1700" b="1" kern="1200" dirty="0">
                  <a:solidFill>
                    <a:schemeClr val="tx1"/>
                  </a:solidFill>
                  <a:latin typeface="Arial" panose="020B0604020202020204" pitchFamily="34" charset="0"/>
                  <a:cs typeface="Arial" panose="020B0604020202020204" pitchFamily="34" charset="0"/>
                </a:rPr>
                <a:t>Porpora Trombocitopenica </a:t>
              </a:r>
              <a:r>
                <a:rPr lang="it-IT" sz="1700" b="1" dirty="0">
                  <a:solidFill>
                    <a:schemeClr val="tx1"/>
                  </a:solidFill>
                  <a:latin typeface="Arial" panose="020B0604020202020204" pitchFamily="34" charset="0"/>
                  <a:cs typeface="Arial" panose="020B0604020202020204" pitchFamily="34" charset="0"/>
                </a:rPr>
                <a:t>Autoimmune</a:t>
              </a:r>
              <a:endParaRPr lang="it-IT" sz="1700" b="1" kern="1200" dirty="0">
                <a:solidFill>
                  <a:schemeClr val="tx1"/>
                </a:solidFill>
              </a:endParaRPr>
            </a:p>
          </p:txBody>
        </p:sp>
      </p:grpSp>
      <p:grpSp>
        <p:nvGrpSpPr>
          <p:cNvPr id="8" name="Gruppo 7"/>
          <p:cNvGrpSpPr/>
          <p:nvPr/>
        </p:nvGrpSpPr>
        <p:grpSpPr>
          <a:xfrm>
            <a:off x="4704073" y="1238031"/>
            <a:ext cx="4157061" cy="5359322"/>
            <a:chOff x="4224404" y="1051973"/>
            <a:chExt cx="4118406" cy="5359322"/>
          </a:xfrm>
          <a:scene3d>
            <a:camera prst="orthographicFront"/>
            <a:lightRig rig="threePt" dir="t">
              <a:rot lat="0" lon="0" rev="7500000"/>
            </a:lightRig>
          </a:scene3d>
        </p:grpSpPr>
        <p:sp>
          <p:nvSpPr>
            <p:cNvPr id="9" name="Freccia in su 8"/>
            <p:cNvSpPr/>
            <p:nvPr/>
          </p:nvSpPr>
          <p:spPr>
            <a:xfrm rot="5400000">
              <a:off x="3603946" y="1672431"/>
              <a:ext cx="5359322" cy="4118406"/>
            </a:xfrm>
            <a:prstGeom prst="upArrow">
              <a:avLst>
                <a:gd name="adj1" fmla="val 50000"/>
                <a:gd name="adj2" fmla="val 35000"/>
              </a:avLst>
            </a:prstGeom>
            <a:solidFill>
              <a:srgbClr val="00206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it-IT" dirty="0"/>
            </a:p>
          </p:txBody>
        </p:sp>
        <p:sp>
          <p:nvSpPr>
            <p:cNvPr id="10" name="Freccia in su 4"/>
            <p:cNvSpPr/>
            <p:nvPr/>
          </p:nvSpPr>
          <p:spPr>
            <a:xfrm>
              <a:off x="4236434" y="2214431"/>
              <a:ext cx="3397685" cy="28287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it-IT" sz="2400" b="1" kern="1200" dirty="0">
                  <a:latin typeface="Arial" panose="020B0604020202020204" pitchFamily="34" charset="0"/>
                  <a:cs typeface="Arial" panose="020B0604020202020204" pitchFamily="34" charset="0"/>
                </a:rPr>
                <a:t>Se tratto, posso provocare:</a:t>
              </a:r>
            </a:p>
            <a:p>
              <a:pPr lvl="0" algn="ctr" defTabSz="755650">
                <a:lnSpc>
                  <a:spcPct val="90000"/>
                </a:lnSpc>
                <a:spcBef>
                  <a:spcPct val="0"/>
                </a:spcBef>
                <a:spcAft>
                  <a:spcPct val="35000"/>
                </a:spcAft>
                <a:buFont typeface="Arial" panose="020B0604020202020204" pitchFamily="34" charset="0"/>
                <a:buChar char="•"/>
              </a:pPr>
              <a:r>
                <a:rPr lang="it-IT" sz="1700" b="1" kern="1200" dirty="0">
                  <a:latin typeface="Arial" panose="020B0604020202020204" pitchFamily="34" charset="0"/>
                  <a:cs typeface="Arial" panose="020B0604020202020204" pitchFamily="34" charset="0"/>
                </a:rPr>
                <a:t>MRGE</a:t>
              </a:r>
              <a:endParaRPr lang="it-IT" sz="1700" b="1" dirty="0">
                <a:latin typeface="Arial" panose="020B0604020202020204" pitchFamily="34" charset="0"/>
                <a:cs typeface="Arial" panose="020B0604020202020204" pitchFamily="34" charset="0"/>
              </a:endParaRPr>
            </a:p>
            <a:p>
              <a:pPr lvl="0" algn="ctr" defTabSz="755650">
                <a:lnSpc>
                  <a:spcPct val="90000"/>
                </a:lnSpc>
                <a:spcBef>
                  <a:spcPct val="0"/>
                </a:spcBef>
                <a:spcAft>
                  <a:spcPct val="35000"/>
                </a:spcAft>
                <a:buFont typeface="Arial" panose="020B0604020202020204" pitchFamily="34" charset="0"/>
                <a:buChar char="•"/>
              </a:pPr>
              <a:r>
                <a:rPr lang="it-IT" sz="1700" b="1" kern="1200" dirty="0">
                  <a:latin typeface="Arial" panose="020B0604020202020204" pitchFamily="34" charset="0"/>
                  <a:cs typeface="Arial" panose="020B0604020202020204" pitchFamily="34" charset="0"/>
                </a:rPr>
                <a:t>Barrett</a:t>
              </a:r>
            </a:p>
            <a:p>
              <a:pPr lvl="0" algn="ctr" defTabSz="755650">
                <a:lnSpc>
                  <a:spcPct val="90000"/>
                </a:lnSpc>
                <a:spcBef>
                  <a:spcPct val="0"/>
                </a:spcBef>
                <a:spcAft>
                  <a:spcPct val="35000"/>
                </a:spcAft>
                <a:buFont typeface="Arial" panose="020B0604020202020204" pitchFamily="34" charset="0"/>
                <a:buChar char="•"/>
              </a:pPr>
              <a:r>
                <a:rPr lang="it-IT" sz="1700" b="1" kern="1200" dirty="0" err="1">
                  <a:latin typeface="Arial" panose="020B0604020202020204" pitchFamily="34" charset="0"/>
                  <a:cs typeface="Arial" panose="020B0604020202020204" pitchFamily="34" charset="0"/>
                </a:rPr>
                <a:t>Antibioticoresistenza</a:t>
              </a:r>
              <a:endParaRPr lang="it-IT" sz="1700" b="1" kern="1200" dirty="0">
                <a:latin typeface="Arial" panose="020B0604020202020204" pitchFamily="34" charset="0"/>
                <a:cs typeface="Arial" panose="020B0604020202020204" pitchFamily="34" charset="0"/>
              </a:endParaRPr>
            </a:p>
            <a:p>
              <a:pPr lvl="0" algn="ctr" defTabSz="755650">
                <a:lnSpc>
                  <a:spcPct val="90000"/>
                </a:lnSpc>
                <a:spcBef>
                  <a:spcPct val="0"/>
                </a:spcBef>
                <a:spcAft>
                  <a:spcPct val="35000"/>
                </a:spcAft>
                <a:buFont typeface="Arial" panose="020B0604020202020204" pitchFamily="34" charset="0"/>
                <a:buChar char="•"/>
              </a:pPr>
              <a:r>
                <a:rPr lang="it-IT" sz="1700" b="1" kern="1200" dirty="0">
                  <a:latin typeface="Arial" panose="020B0604020202020204" pitchFamily="34" charset="0"/>
                  <a:cs typeface="Arial" panose="020B0604020202020204" pitchFamily="34" charset="0"/>
                </a:rPr>
                <a:t>Eventi avversi della terapia</a:t>
              </a:r>
              <a:endParaRPr lang="it-IT" sz="1700" b="1" kern="1200" dirty="0"/>
            </a:p>
          </p:txBody>
        </p:sp>
      </p:grpSp>
      <p:sp>
        <p:nvSpPr>
          <p:cNvPr id="3" name="CasellaDiTesto 2">
            <a:extLst>
              <a:ext uri="{FF2B5EF4-FFF2-40B4-BE49-F238E27FC236}">
                <a16:creationId xmlns:a16="http://schemas.microsoft.com/office/drawing/2014/main" id="{33A33513-72C2-463C-AA82-BCAB8F92F56F}"/>
              </a:ext>
            </a:extLst>
          </p:cNvPr>
          <p:cNvSpPr txBox="1"/>
          <p:nvPr/>
        </p:nvSpPr>
        <p:spPr>
          <a:xfrm>
            <a:off x="3763235" y="6274378"/>
            <a:ext cx="5413410" cy="369332"/>
          </a:xfrm>
          <a:prstGeom prst="rect">
            <a:avLst/>
          </a:prstGeom>
          <a:noFill/>
        </p:spPr>
        <p:txBody>
          <a:bodyPr wrap="square" rtlCol="0">
            <a:spAutoFit/>
          </a:bodyPr>
          <a:lstStyle/>
          <a:p>
            <a:r>
              <a:rPr lang="it-IT" dirty="0"/>
              <a:t>Nature </a:t>
            </a:r>
            <a:r>
              <a:rPr lang="it-IT" dirty="0" err="1"/>
              <a:t>Reviews</a:t>
            </a:r>
            <a:r>
              <a:rPr lang="it-IT" dirty="0"/>
              <a:t> </a:t>
            </a:r>
            <a:r>
              <a:rPr lang="it-IT" dirty="0" err="1"/>
              <a:t>Gastroenterology</a:t>
            </a:r>
            <a:r>
              <a:rPr lang="it-IT" dirty="0"/>
              <a:t> &amp;</a:t>
            </a:r>
            <a:r>
              <a:rPr lang="it-IT" dirty="0" err="1"/>
              <a:t>Hepatology</a:t>
            </a:r>
            <a:r>
              <a:rPr lang="it-IT" dirty="0"/>
              <a:t> 2017</a:t>
            </a:r>
          </a:p>
        </p:txBody>
      </p:sp>
      <p:sp>
        <p:nvSpPr>
          <p:cNvPr id="4" name="CasellaDiTesto 3">
            <a:extLst>
              <a:ext uri="{FF2B5EF4-FFF2-40B4-BE49-F238E27FC236}">
                <a16:creationId xmlns:a16="http://schemas.microsoft.com/office/drawing/2014/main" id="{A8852AED-65C3-43A7-A52D-78134C25045A}"/>
              </a:ext>
            </a:extLst>
          </p:cNvPr>
          <p:cNvSpPr txBox="1"/>
          <p:nvPr/>
        </p:nvSpPr>
        <p:spPr>
          <a:xfrm>
            <a:off x="1619672" y="2679303"/>
            <a:ext cx="3799746" cy="461665"/>
          </a:xfrm>
          <a:prstGeom prst="rect">
            <a:avLst/>
          </a:prstGeom>
          <a:noFill/>
        </p:spPr>
        <p:txBody>
          <a:bodyPr wrap="square" rtlCol="0">
            <a:spAutoFit/>
          </a:bodyPr>
          <a:lstStyle/>
          <a:p>
            <a:r>
              <a:rPr lang="it-IT" sz="2400" b="1" dirty="0"/>
              <a:t>Se tratto, prevengo:</a:t>
            </a:r>
          </a:p>
        </p:txBody>
      </p:sp>
    </p:spTree>
  </p:cSld>
  <p:clrMapOvr>
    <a:masterClrMapping/>
  </p:clrMapOvr>
  <mc:AlternateContent xmlns:mc="http://schemas.openxmlformats.org/markup-compatibility/2006" xmlns:p14="http://schemas.microsoft.com/office/powerpoint/2010/main">
    <mc:Choice Requires="p14">
      <p:transition spd="slow" p14:dur="2000" advTm="471"/>
    </mc:Choice>
    <mc:Fallback xmlns="">
      <p:transition spd="slow" advTm="4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48" y="2144048"/>
            <a:ext cx="8114903" cy="256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2355501" y="6404153"/>
            <a:ext cx="6307243" cy="307777"/>
          </a:xfrm>
          <a:prstGeom prst="rect">
            <a:avLst/>
          </a:prstGeom>
        </p:spPr>
        <p:txBody>
          <a:bodyPr wrap="square">
            <a:spAutoFit/>
          </a:bodyPr>
          <a:lstStyle/>
          <a:p>
            <a:pPr algn="r"/>
            <a:r>
              <a:rPr lang="pt-BR" sz="1400" i="1" dirty="0">
                <a:latin typeface="Arial" panose="020B0604020202020204" pitchFamily="34" charset="0"/>
                <a:cs typeface="Arial" panose="020B0604020202020204" pitchFamily="34" charset="0"/>
              </a:rPr>
              <a:t>J Pediatr Gastroenterol Nutr</a:t>
            </a:r>
            <a:r>
              <a:rPr lang="pt-BR" sz="1400" dirty="0">
                <a:latin typeface="Arial" panose="020B0604020202020204" pitchFamily="34" charset="0"/>
                <a:cs typeface="Arial" panose="020B0604020202020204" pitchFamily="34" charset="0"/>
              </a:rPr>
              <a:t> 2017; 64: 991-1003</a:t>
            </a:r>
            <a:endParaRPr lang="it-IT" sz="1400" dirty="0">
              <a:latin typeface="Arial" panose="020B0604020202020204" pitchFamily="34" charset="0"/>
              <a:cs typeface="Arial" panose="020B0604020202020204" pitchFamily="34" charset="0"/>
            </a:endParaRPr>
          </a:p>
        </p:txBody>
      </p:sp>
      <p:sp>
        <p:nvSpPr>
          <p:cNvPr id="4" name="CasellaDiTesto 3"/>
          <p:cNvSpPr txBox="1"/>
          <p:nvPr/>
        </p:nvSpPr>
        <p:spPr>
          <a:xfrm>
            <a:off x="6680135" y="1664275"/>
            <a:ext cx="2184229" cy="523220"/>
          </a:xfrm>
          <a:prstGeom prst="rect">
            <a:avLst/>
          </a:prstGeom>
          <a:noFill/>
          <a:ln>
            <a:noFill/>
          </a:ln>
        </p:spPr>
        <p:txBody>
          <a:bodyPr wrap="square" rtlCol="0">
            <a:spAutoFit/>
          </a:bodyPr>
          <a:lstStyle/>
          <a:p>
            <a:r>
              <a:rPr lang="it-IT" sz="2800" b="1" i="1" dirty="0" err="1">
                <a:solidFill>
                  <a:srgbClr val="FF0000"/>
                </a:solidFill>
                <a:cs typeface="Arial" panose="020B0604020202020204" pitchFamily="34" charset="0"/>
              </a:rPr>
              <a:t>June</a:t>
            </a:r>
            <a:r>
              <a:rPr lang="it-IT" sz="2800" b="1" i="1" dirty="0">
                <a:solidFill>
                  <a:srgbClr val="FF0000"/>
                </a:solidFill>
                <a:cs typeface="Arial" panose="020B0604020202020204" pitchFamily="34" charset="0"/>
              </a:rPr>
              <a:t> 2017!</a:t>
            </a:r>
          </a:p>
        </p:txBody>
      </p:sp>
      <p:pic>
        <p:nvPicPr>
          <p:cNvPr id="2" name="Immagine 1">
            <a:extLst>
              <a:ext uri="{FF2B5EF4-FFF2-40B4-BE49-F238E27FC236}">
                <a16:creationId xmlns:a16="http://schemas.microsoft.com/office/drawing/2014/main" id="{7668259E-4377-4BC7-A331-7775C9FA66E1}"/>
              </a:ext>
            </a:extLst>
          </p:cNvPr>
          <p:cNvPicPr>
            <a:picLocks noChangeAspect="1"/>
          </p:cNvPicPr>
          <p:nvPr/>
        </p:nvPicPr>
        <p:blipFill>
          <a:blip r:embed="rId4"/>
          <a:stretch>
            <a:fillRect/>
          </a:stretch>
        </p:blipFill>
        <p:spPr>
          <a:xfrm>
            <a:off x="267269" y="330229"/>
            <a:ext cx="4176464" cy="1579225"/>
          </a:xfrm>
          <a:prstGeom prst="rect">
            <a:avLst/>
          </a:prstGeom>
        </p:spPr>
      </p:pic>
      <p:sp>
        <p:nvSpPr>
          <p:cNvPr id="3" name="CasellaDiTesto 2">
            <a:extLst>
              <a:ext uri="{FF2B5EF4-FFF2-40B4-BE49-F238E27FC236}">
                <a16:creationId xmlns:a16="http://schemas.microsoft.com/office/drawing/2014/main" id="{AE82C11B-C377-4D88-8923-EB7965A8FFB8}"/>
              </a:ext>
            </a:extLst>
          </p:cNvPr>
          <p:cNvSpPr txBox="1"/>
          <p:nvPr/>
        </p:nvSpPr>
        <p:spPr>
          <a:xfrm>
            <a:off x="514548" y="4831955"/>
            <a:ext cx="8148195" cy="1446550"/>
          </a:xfrm>
          <a:prstGeom prst="rect">
            <a:avLst/>
          </a:prstGeom>
          <a:noFill/>
          <a:ln w="57150">
            <a:solidFill>
              <a:srgbClr val="FF0000"/>
            </a:solidFill>
          </a:ln>
        </p:spPr>
        <p:txBody>
          <a:bodyPr wrap="square" rtlCol="0">
            <a:spAutoFit/>
          </a:bodyPr>
          <a:lstStyle/>
          <a:p>
            <a:r>
              <a:rPr lang="it-IT" sz="2200" i="1" dirty="0"/>
              <a:t>1.In quali bambini è necessario eseguire la diagnosi di infezione?</a:t>
            </a:r>
            <a:endParaRPr lang="it-IT" sz="2200" dirty="0"/>
          </a:p>
          <a:p>
            <a:r>
              <a:rPr lang="it-IT" sz="2200" i="1" dirty="0"/>
              <a:t>2. Quali test usare?</a:t>
            </a:r>
            <a:endParaRPr lang="it-IT" sz="2200" dirty="0"/>
          </a:p>
          <a:p>
            <a:r>
              <a:rPr lang="it-IT" sz="2200" i="1" dirty="0"/>
              <a:t>3. In quali bambini è necessario eseguire il trattamento di eradicazione?</a:t>
            </a:r>
            <a:endParaRPr lang="it-IT" sz="2200" dirty="0"/>
          </a:p>
          <a:p>
            <a:r>
              <a:rPr lang="it-IT" sz="2200" i="1" dirty="0"/>
              <a:t>4. Quali sono le strategie terapeutiche migliori? </a:t>
            </a:r>
            <a:endParaRPr lang="it-IT" sz="2200" dirty="0"/>
          </a:p>
        </p:txBody>
      </p:sp>
      <p:pic>
        <p:nvPicPr>
          <p:cNvPr id="8" name="Picture 8" descr="http://www.limelightdc.com/clientarea/naspghan_nutrition_webinar_5_12/naspghan.jpg">
            <a:extLst>
              <a:ext uri="{FF2B5EF4-FFF2-40B4-BE49-F238E27FC236}">
                <a16:creationId xmlns:a16="http://schemas.microsoft.com/office/drawing/2014/main" id="{8BE9DBA0-A09F-4788-8DCC-669EF45A1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609" y="341139"/>
            <a:ext cx="2288465" cy="68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5565301"/>
      </p:ext>
    </p:extLst>
  </p:cSld>
  <p:clrMapOvr>
    <a:masterClrMapping/>
  </p:clrMapOvr>
  <mc:AlternateContent xmlns:mc="http://schemas.openxmlformats.org/markup-compatibility/2006" xmlns:p14="http://schemas.microsoft.com/office/powerpoint/2010/main">
    <mc:Choice Requires="p14">
      <p:transition spd="slow" p14:dur="2000" advTm="47036"/>
    </mc:Choice>
    <mc:Fallback xmlns="">
      <p:transition spd="slow" advTm="47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4|0.4"/>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33.7"/>
</p:tagLst>
</file>

<file path=ppt/tags/tag6.xml><?xml version="1.0" encoding="utf-8"?>
<p:tagLst xmlns:a="http://schemas.openxmlformats.org/drawingml/2006/main" xmlns:r="http://schemas.openxmlformats.org/officeDocument/2006/relationships" xmlns:p="http://schemas.openxmlformats.org/presentationml/2006/main">
  <p:tag name="TIMING" val="|29.4"/>
</p:tagLst>
</file>

<file path=ppt/tags/tag7.xml><?xml version="1.0" encoding="utf-8"?>
<p:tagLst xmlns:a="http://schemas.openxmlformats.org/drawingml/2006/main" xmlns:r="http://schemas.openxmlformats.org/officeDocument/2006/relationships" xmlns:p="http://schemas.openxmlformats.org/presentationml/2006/main">
  <p:tag name="TIMING" val="|1.8"/>
</p:tagLst>
</file>

<file path=ppt/tags/tag8.xml><?xml version="1.0" encoding="utf-8"?>
<p:tagLst xmlns:a="http://schemas.openxmlformats.org/drawingml/2006/main" xmlns:r="http://schemas.openxmlformats.org/officeDocument/2006/relationships" xmlns:p="http://schemas.openxmlformats.org/presentationml/2006/main">
  <p:tag name="TIMING" val="|12.3|10.3|11|22.8"/>
</p:tagLst>
</file>

<file path=ppt/theme/theme1.xml><?xml version="1.0" encoding="utf-8"?>
<a:theme xmlns:a="http://schemas.openxmlformats.org/drawingml/2006/main" name="Base">
  <a:themeElements>
    <a:clrScheme name="Base">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Base</Template>
  <TotalTime>0</TotalTime>
  <Words>2439</Words>
  <Application>Microsoft Office PowerPoint</Application>
  <PresentationFormat>Presentazione su schermo (4:3)</PresentationFormat>
  <Paragraphs>277</Paragraphs>
  <Slides>32</Slides>
  <Notes>18</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Titoli diapositive</vt:lpstr>
      </vt:variant>
      <vt:variant>
        <vt:i4>32</vt:i4>
      </vt:variant>
      <vt:variant>
        <vt:lpstr>Presentazioni personalizzate</vt:lpstr>
      </vt:variant>
      <vt:variant>
        <vt:i4>1</vt:i4>
      </vt:variant>
    </vt:vector>
  </HeadingPairs>
  <TitlesOfParts>
    <vt:vector size="42" baseType="lpstr">
      <vt:lpstr>Arial</vt:lpstr>
      <vt:lpstr>Calibri</vt:lpstr>
      <vt:lpstr>Corbel</vt:lpstr>
      <vt:lpstr>Lucida Sans Unicode</vt:lpstr>
      <vt:lpstr>Old English Text MT</vt:lpstr>
      <vt:lpstr>StarSymbol</vt:lpstr>
      <vt:lpstr>Times New Roman</vt:lpstr>
      <vt:lpstr>Wingdings</vt:lpstr>
      <vt:lpstr>Base</vt:lpstr>
      <vt:lpstr>Presentazione standard di PowerPoint</vt:lpstr>
      <vt:lpstr>Time line H pylori </vt:lpstr>
      <vt:lpstr>Presentazione standard di PowerPoint</vt:lpstr>
      <vt:lpstr>Prevalenza dell’Infezione da H. pylori</vt:lpstr>
      <vt:lpstr>Prevalenza dell’Infezione da H. pylori </vt:lpstr>
      <vt:lpstr>Presentazione standard di PowerPoint</vt:lpstr>
      <vt:lpstr>Endoscopic Identification Of  Hp Gastritis In Children</vt:lpstr>
      <vt:lpstr>Trattare o NON trattare?  Questo è il dilemma!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Test diagnostici INVASIVI</vt:lpstr>
      <vt:lpstr>Test diagnostici NON INVASIVI </vt:lpstr>
      <vt:lpstr>Chi trattare?</vt:lpstr>
      <vt:lpstr>Presentazione standard di PowerPoint</vt:lpstr>
      <vt:lpstr>Presentazione standard di PowerPoint</vt:lpstr>
      <vt:lpstr>Presentazione standard di PowerPoint</vt:lpstr>
      <vt:lpstr>Presentazione standard di PowerPoint</vt:lpstr>
      <vt:lpstr>Presentazione standard di PowerPoint</vt:lpstr>
      <vt:lpstr>Terapia di Prima Linea per HP: PPI*   </vt:lpstr>
      <vt:lpstr>Presentazione standard di PowerPoint</vt:lpstr>
      <vt:lpstr>Presentazione standard di PowerPoint</vt:lpstr>
      <vt:lpstr>Presentazione standard di PowerPoint</vt:lpstr>
      <vt:lpstr>Presentazione standard di PowerPoint</vt:lpstr>
      <vt:lpstr>Le principali novità delle linee guida 2016</vt:lpstr>
      <vt:lpstr>Presentazione standard di PowerPoint</vt:lpstr>
      <vt:lpstr>Thank you for your attention</vt:lpstr>
      <vt:lpstr>Presentazione personalizzata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ACR</dc:creator>
  <cp:lastModifiedBy>ROSA BRUZZANO</cp:lastModifiedBy>
  <cp:revision>492</cp:revision>
  <dcterms:created xsi:type="dcterms:W3CDTF">2015-03-02T19:40:29Z</dcterms:created>
  <dcterms:modified xsi:type="dcterms:W3CDTF">2018-04-11T14:21:46Z</dcterms:modified>
</cp:coreProperties>
</file>